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82" r:id="rId2"/>
    <p:sldId id="367" r:id="rId3"/>
    <p:sldId id="404" r:id="rId4"/>
    <p:sldId id="384" r:id="rId5"/>
    <p:sldId id="386" r:id="rId6"/>
    <p:sldId id="387" r:id="rId7"/>
    <p:sldId id="388" r:id="rId8"/>
    <p:sldId id="389" r:id="rId9"/>
    <p:sldId id="405" r:id="rId10"/>
    <p:sldId id="390" r:id="rId11"/>
    <p:sldId id="402" r:id="rId12"/>
    <p:sldId id="403" r:id="rId13"/>
    <p:sldId id="391" r:id="rId14"/>
    <p:sldId id="398" r:id="rId15"/>
    <p:sldId id="399" r:id="rId16"/>
    <p:sldId id="392" r:id="rId17"/>
    <p:sldId id="400" r:id="rId18"/>
    <p:sldId id="401" r:id="rId19"/>
    <p:sldId id="396" r:id="rId20"/>
    <p:sldId id="371" r:id="rId21"/>
    <p:sldId id="355" r:id="rId22"/>
    <p:sldId id="352" r:id="rId23"/>
    <p:sldId id="397" r:id="rId24"/>
  </p:sldIdLst>
  <p:sldSz cx="9144000" cy="6858000" type="screen4x3"/>
  <p:notesSz cx="6807200" cy="9939338"/>
  <p:embeddedFontLst>
    <p:embeddedFont>
      <p:font typeface="나눔고딕" pitchFamily="50" charset="-127"/>
      <p:regular r:id="rId26"/>
      <p:bold r:id="rId27"/>
    </p:embeddedFon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6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2614" userDrawn="1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1570">
          <p15:clr>
            <a:srgbClr val="A4A3A4"/>
          </p15:clr>
        </p15:guide>
        <p15:guide id="6" pos="2880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2835">
          <p15:clr>
            <a:srgbClr val="A4A3A4"/>
          </p15:clr>
        </p15:guide>
        <p15:guide id="10" pos="3833" userDrawn="1">
          <p15:clr>
            <a:srgbClr val="A4A3A4"/>
          </p15:clr>
        </p15:guide>
        <p15:guide id="11" pos="49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8C0"/>
    <a:srgbClr val="CEE2ED"/>
    <a:srgbClr val="E1EACD"/>
    <a:srgbClr val="E6D0CF"/>
    <a:srgbClr val="C6D9F1"/>
    <a:srgbClr val="C9C4A9"/>
    <a:srgbClr val="FEF8B3"/>
    <a:srgbClr val="FFFF99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9161" autoAdjust="0"/>
  </p:normalViewPr>
  <p:slideViewPr>
    <p:cSldViewPr>
      <p:cViewPr>
        <p:scale>
          <a:sx n="91" d="100"/>
          <a:sy n="91" d="100"/>
        </p:scale>
        <p:origin x="-2430" y="-624"/>
      </p:cViewPr>
      <p:guideLst>
        <p:guide orient="horz" pos="346"/>
        <p:guide orient="horz" pos="845"/>
        <p:guide orient="horz" pos="2614"/>
        <p:guide orient="horz" pos="4065"/>
        <p:guide orient="horz" pos="1570"/>
        <p:guide pos="2880"/>
        <p:guide pos="158"/>
        <p:guide pos="5602"/>
        <p:guide pos="2835"/>
        <p:guide pos="3833"/>
        <p:guide pos="4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2949786" cy="496967"/>
          </a:xfrm>
          <a:prstGeom prst="rect">
            <a:avLst/>
          </a:prstGeom>
        </p:spPr>
        <p:txBody>
          <a:bodyPr vert="horz" lIns="91521" tIns="45761" rIns="91521" bIns="457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2" y="5"/>
            <a:ext cx="2949786" cy="496967"/>
          </a:xfrm>
          <a:prstGeom prst="rect">
            <a:avLst/>
          </a:prstGeom>
        </p:spPr>
        <p:txBody>
          <a:bodyPr vert="horz" lIns="91521" tIns="45761" rIns="91521" bIns="45761" rtlCol="0"/>
          <a:lstStyle>
            <a:lvl1pPr algn="r">
              <a:defRPr sz="1200"/>
            </a:lvl1pPr>
          </a:lstStyle>
          <a:p>
            <a:fld id="{7A416A5B-23E2-438F-84EF-D6E612415471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21" tIns="45761" rIns="91521" bIns="457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21" tIns="45761" rIns="91521" bIns="4576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40651"/>
            <a:ext cx="2949786" cy="496967"/>
          </a:xfrm>
          <a:prstGeom prst="rect">
            <a:avLst/>
          </a:prstGeom>
        </p:spPr>
        <p:txBody>
          <a:bodyPr vert="horz" lIns="91521" tIns="45761" rIns="91521" bIns="457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2" y="9440651"/>
            <a:ext cx="2949786" cy="496967"/>
          </a:xfrm>
          <a:prstGeom prst="rect">
            <a:avLst/>
          </a:prstGeom>
        </p:spPr>
        <p:txBody>
          <a:bodyPr vert="horz" lIns="91521" tIns="45761" rIns="91521" bIns="45761" rtlCol="0" anchor="b"/>
          <a:lstStyle>
            <a:lvl1pPr algn="r">
              <a:defRPr sz="1200"/>
            </a:lvl1pPr>
          </a:lstStyle>
          <a:p>
            <a:fld id="{12548B3F-F1DD-4231-9E46-3019BA975E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6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70462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조감도입니다</a:t>
            </a:r>
            <a:r>
              <a:rPr lang="en-US" altLang="ko-KR" dirty="0" smtClean="0"/>
              <a:t>.</a:t>
            </a:r>
          </a:p>
          <a:p>
            <a:pPr defTabSz="883310">
              <a:defRPr/>
            </a:pPr>
            <a:endParaRPr lang="en-US" altLang="ko-KR" dirty="0" smtClean="0"/>
          </a:p>
          <a:p>
            <a:pPr defTabSz="883310">
              <a:defRPr/>
            </a:pPr>
            <a:r>
              <a:rPr lang="ko-KR" altLang="en-US" dirty="0" err="1" smtClean="0"/>
              <a:t>주차장동은</a:t>
            </a:r>
            <a:endParaRPr lang="en-US" altLang="ko-KR" dirty="0" smtClean="0"/>
          </a:p>
          <a:p>
            <a:pPr defTabSz="883310">
              <a:defRPr/>
            </a:pPr>
            <a:r>
              <a:rPr lang="ko-KR" altLang="en-US" dirty="0" smtClean="0"/>
              <a:t>지하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지상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층으로 계획되어</a:t>
            </a:r>
            <a:endParaRPr lang="en-US" altLang="ko-KR" dirty="0" smtClean="0"/>
          </a:p>
          <a:p>
            <a:pPr defTabSz="883310">
              <a:defRPr/>
            </a:pPr>
            <a:r>
              <a:rPr lang="ko-KR" altLang="en-US" dirty="0" err="1" smtClean="0"/>
              <a:t>지상층은</a:t>
            </a:r>
            <a:r>
              <a:rPr lang="ko-KR" altLang="en-US" dirty="0" smtClean="0"/>
              <a:t> 변경이 없습니다</a:t>
            </a:r>
            <a:r>
              <a:rPr lang="en-US" altLang="ko-KR" dirty="0" smtClean="0"/>
              <a:t>.</a:t>
            </a:r>
          </a:p>
          <a:p>
            <a:pPr defTabSz="883310">
              <a:defRPr/>
            </a:pPr>
            <a:endParaRPr lang="en-US" altLang="ko-KR" dirty="0" smtClean="0"/>
          </a:p>
          <a:p>
            <a:pPr defTabSz="883310">
              <a:defRPr/>
            </a:pPr>
            <a:r>
              <a:rPr lang="ko-KR" altLang="en-US" dirty="0" err="1" smtClean="0"/>
              <a:t>증축동은</a:t>
            </a:r>
            <a:endParaRPr lang="en-US" altLang="ko-KR" dirty="0" smtClean="0"/>
          </a:p>
          <a:p>
            <a:pPr defTabSz="883310">
              <a:defRPr/>
            </a:pPr>
            <a:r>
              <a:rPr lang="ko-KR" altLang="en-US" dirty="0" smtClean="0"/>
              <a:t>지하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지상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층으로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개층이</a:t>
            </a:r>
            <a:endParaRPr lang="en-US" altLang="ko-KR" dirty="0" smtClean="0"/>
          </a:p>
          <a:p>
            <a:pPr defTabSz="883310">
              <a:defRPr/>
            </a:pPr>
            <a:r>
              <a:rPr lang="ko-KR" altLang="en-US" dirty="0" smtClean="0"/>
              <a:t>축소되었습니다</a:t>
            </a:r>
            <a:r>
              <a:rPr lang="en-US" altLang="ko-KR" dirty="0" smtClean="0"/>
              <a:t>.</a:t>
            </a:r>
          </a:p>
          <a:p>
            <a:pPr defTabSz="883310">
              <a:defRPr/>
            </a:pPr>
            <a:r>
              <a:rPr lang="en-US" altLang="ko-KR" dirty="0"/>
              <a:t>[3</a:t>
            </a:r>
            <a:r>
              <a:rPr lang="ko-KR" altLang="en-US" dirty="0"/>
              <a:t>초 대기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DCA4-E4D1-404B-A0F9-2B9F2829E9CE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2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원스탑</a:t>
            </a:r>
            <a:r>
              <a:rPr lang="ko-KR" altLang="en-US" dirty="0" smtClean="0"/>
              <a:t> 서비스가 가능토록</a:t>
            </a:r>
            <a:endParaRPr lang="en-US" altLang="ko-KR" dirty="0" smtClean="0"/>
          </a:p>
          <a:p>
            <a:r>
              <a:rPr lang="ko-KR" altLang="en-US" dirty="0" err="1" smtClean="0"/>
              <a:t>여성암센터</a:t>
            </a:r>
            <a:r>
              <a:rPr lang="ko-KR" altLang="en-US" dirty="0" smtClean="0"/>
              <a:t> 및 영상의학과를 배치하였으며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</a:p>
          <a:p>
            <a:r>
              <a:rPr lang="ko-KR" altLang="en-US" dirty="0" err="1" smtClean="0"/>
              <a:t>본관동과의</a:t>
            </a:r>
            <a:r>
              <a:rPr lang="ko-KR" altLang="en-US" dirty="0" smtClean="0"/>
              <a:t> 편리한 연계를 위해</a:t>
            </a:r>
            <a:endParaRPr lang="en-US" altLang="ko-KR" dirty="0" smtClean="0"/>
          </a:p>
          <a:p>
            <a:r>
              <a:rPr lang="ko-KR" altLang="en-US" dirty="0" smtClean="0"/>
              <a:t>연결통로를 설치하였습니다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9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원스탑</a:t>
            </a:r>
            <a:r>
              <a:rPr lang="ko-KR" altLang="en-US" dirty="0" smtClean="0"/>
              <a:t> 서비스가 가능토록</a:t>
            </a:r>
            <a:endParaRPr lang="en-US" altLang="ko-KR" dirty="0" smtClean="0"/>
          </a:p>
          <a:p>
            <a:r>
              <a:rPr lang="ko-KR" altLang="en-US" dirty="0" err="1" smtClean="0"/>
              <a:t>여성암센터</a:t>
            </a:r>
            <a:r>
              <a:rPr lang="ko-KR" altLang="en-US" dirty="0" smtClean="0"/>
              <a:t> 및 영상의학과를 배치하였으며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</a:p>
          <a:p>
            <a:r>
              <a:rPr lang="ko-KR" altLang="en-US" dirty="0" err="1" smtClean="0"/>
              <a:t>본관동과의</a:t>
            </a:r>
            <a:r>
              <a:rPr lang="ko-KR" altLang="en-US" dirty="0" smtClean="0"/>
              <a:t> 편리한 연계를 위해</a:t>
            </a:r>
            <a:endParaRPr lang="en-US" altLang="ko-KR" dirty="0" smtClean="0"/>
          </a:p>
          <a:p>
            <a:r>
              <a:rPr lang="ko-KR" altLang="en-US" dirty="0" smtClean="0"/>
              <a:t>연결통로를 설치하였습니다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2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소아환자를 고려한</a:t>
            </a:r>
            <a:endParaRPr lang="en-US" altLang="ko-KR" dirty="0" smtClean="0"/>
          </a:p>
          <a:p>
            <a:r>
              <a:rPr lang="ko-KR" altLang="en-US" dirty="0" smtClean="0"/>
              <a:t>병원 학교 등이 포함된</a:t>
            </a:r>
            <a:endParaRPr lang="en-US" altLang="ko-KR" dirty="0" smtClean="0"/>
          </a:p>
          <a:p>
            <a:r>
              <a:rPr lang="ko-KR" altLang="en-US" dirty="0" smtClean="0"/>
              <a:t>소아암 병동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병상으로 계획하였습니다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기준 병실은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인실로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87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소아환자를 고려한</a:t>
            </a:r>
            <a:endParaRPr lang="en-US" altLang="ko-KR" dirty="0" smtClean="0"/>
          </a:p>
          <a:p>
            <a:r>
              <a:rPr lang="ko-KR" altLang="en-US" dirty="0" smtClean="0"/>
              <a:t>병원 학교 등이 포함된</a:t>
            </a:r>
            <a:endParaRPr lang="en-US" altLang="ko-KR" dirty="0" smtClean="0"/>
          </a:p>
          <a:p>
            <a:r>
              <a:rPr lang="ko-KR" altLang="en-US" dirty="0" smtClean="0"/>
              <a:t>소아암 병동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병상으로 계획하였습니다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기준 병실은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인실로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8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소아환자를 고려한</a:t>
            </a:r>
            <a:endParaRPr lang="en-US" altLang="ko-KR" dirty="0" smtClean="0"/>
          </a:p>
          <a:p>
            <a:r>
              <a:rPr lang="ko-KR" altLang="en-US" dirty="0" smtClean="0"/>
              <a:t>병원 학교 등이 포함된</a:t>
            </a:r>
            <a:endParaRPr lang="en-US" altLang="ko-KR" dirty="0" smtClean="0"/>
          </a:p>
          <a:p>
            <a:r>
              <a:rPr lang="ko-KR" altLang="en-US" dirty="0" smtClean="0"/>
              <a:t>소아암 병동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병상으로 계획하였습니다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기준 병실은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인실로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8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평온실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개실을</a:t>
            </a:r>
            <a:r>
              <a:rPr lang="ko-KR" altLang="en-US" dirty="0" smtClean="0"/>
              <a:t>  포함한</a:t>
            </a:r>
            <a:endParaRPr lang="en-US" altLang="ko-KR" dirty="0" smtClean="0"/>
          </a:p>
          <a:p>
            <a:r>
              <a:rPr lang="ko-KR" altLang="en-US" dirty="0" smtClean="0"/>
              <a:t>완화의료 병동 </a:t>
            </a:r>
            <a:r>
              <a:rPr lang="en-US" altLang="ko-KR" dirty="0" smtClean="0"/>
              <a:t>26</a:t>
            </a:r>
            <a:r>
              <a:rPr lang="ko-KR" altLang="en-US" dirty="0" smtClean="0"/>
              <a:t>병상으로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평온실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개실을</a:t>
            </a:r>
            <a:r>
              <a:rPr lang="ko-KR" altLang="en-US" dirty="0" smtClean="0"/>
              <a:t>  포함한</a:t>
            </a:r>
            <a:endParaRPr lang="en-US" altLang="ko-KR" dirty="0" smtClean="0"/>
          </a:p>
          <a:p>
            <a:r>
              <a:rPr lang="ko-KR" altLang="en-US" dirty="0" smtClean="0"/>
              <a:t>완화의료 병동 </a:t>
            </a:r>
            <a:r>
              <a:rPr lang="en-US" altLang="ko-KR" dirty="0" smtClean="0"/>
              <a:t>26</a:t>
            </a:r>
            <a:r>
              <a:rPr lang="ko-KR" altLang="en-US" dirty="0" smtClean="0"/>
              <a:t>병상으로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표준병동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병상과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평온실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개실을</a:t>
            </a:r>
            <a:r>
              <a:rPr lang="ko-KR" altLang="en-US" dirty="0" smtClean="0"/>
              <a:t>  포함한</a:t>
            </a:r>
            <a:endParaRPr lang="en-US" altLang="ko-KR" dirty="0" smtClean="0"/>
          </a:p>
          <a:p>
            <a:r>
              <a:rPr lang="ko-KR" altLang="en-US" dirty="0" smtClean="0"/>
              <a:t>완화의료 병동 </a:t>
            </a:r>
            <a:r>
              <a:rPr lang="en-US" altLang="ko-KR" dirty="0" smtClean="0"/>
              <a:t>26</a:t>
            </a:r>
            <a:r>
              <a:rPr lang="ko-KR" altLang="en-US" dirty="0" smtClean="0"/>
              <a:t>병상으로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주차장동</a:t>
            </a:r>
            <a:r>
              <a:rPr lang="ko-KR" altLang="en-US" dirty="0" smtClean="0"/>
              <a:t> 계획입니다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총 주차대수 </a:t>
            </a:r>
            <a:r>
              <a:rPr lang="en-US" altLang="ko-KR" dirty="0" smtClean="0"/>
              <a:t>444</a:t>
            </a:r>
            <a:r>
              <a:rPr lang="ko-KR" altLang="en-US" dirty="0" smtClean="0"/>
              <a:t>대로 </a:t>
            </a:r>
            <a:endParaRPr lang="en-US" altLang="ko-KR" dirty="0" smtClean="0"/>
          </a:p>
          <a:p>
            <a:r>
              <a:rPr lang="ko-KR" altLang="en-US" dirty="0" err="1" smtClean="0"/>
              <a:t>일방향</a:t>
            </a:r>
            <a:r>
              <a:rPr lang="ko-KR" altLang="en-US" dirty="0" smtClean="0"/>
              <a:t> 통행으로 계획하였습니다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1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지하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층과 지상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병원동과</a:t>
            </a:r>
            <a:r>
              <a:rPr lang="ko-KR" altLang="en-US" dirty="0" smtClean="0"/>
              <a:t> 연계된 지하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65</a:t>
            </a:r>
            <a:r>
              <a:rPr lang="ko-KR" altLang="en-US" dirty="0" smtClean="0"/>
              <a:t>대</a:t>
            </a:r>
            <a:endParaRPr lang="en-US" altLang="ko-KR" dirty="0" smtClean="0"/>
          </a:p>
          <a:p>
            <a:r>
              <a:rPr lang="ko-KR" altLang="en-US" dirty="0" smtClean="0"/>
              <a:t>지상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61</a:t>
            </a:r>
            <a:r>
              <a:rPr lang="ko-KR" altLang="en-US" dirty="0" smtClean="0"/>
              <a:t>대로 계획하였습니다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설계개요입니다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대지면적 약 </a:t>
            </a:r>
            <a:r>
              <a:rPr lang="en-US" altLang="ko-KR" dirty="0" smtClean="0"/>
              <a:t>4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smtClean="0"/>
              <a:t>건축면적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smtClean="0"/>
              <a:t>건폐율 </a:t>
            </a:r>
            <a:r>
              <a:rPr lang="en-US" altLang="ko-KR" dirty="0" smtClean="0"/>
              <a:t>37.67%</a:t>
            </a:r>
          </a:p>
          <a:p>
            <a:r>
              <a:rPr lang="ko-KR" altLang="en-US" dirty="0" smtClean="0"/>
              <a:t>연면적 </a:t>
            </a:r>
            <a:r>
              <a:rPr lang="en-US" altLang="ko-KR" dirty="0" smtClean="0"/>
              <a:t>14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err="1" smtClean="0"/>
              <a:t>용적율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180.02%</a:t>
            </a:r>
          </a:p>
          <a:p>
            <a:r>
              <a:rPr lang="ko-KR" altLang="en-US" dirty="0" err="1" smtClean="0"/>
              <a:t>병상수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161</a:t>
            </a:r>
            <a:r>
              <a:rPr lang="ko-KR" altLang="en-US" dirty="0" smtClean="0"/>
              <a:t>병상이 추가되어 총 </a:t>
            </a:r>
            <a:r>
              <a:rPr lang="en-US" altLang="ko-KR" dirty="0" smtClean="0"/>
              <a:t>713</a:t>
            </a:r>
            <a:r>
              <a:rPr lang="ko-KR" altLang="en-US" dirty="0" smtClean="0"/>
              <a:t>병상입니다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증축동은</a:t>
            </a:r>
            <a:r>
              <a:rPr lang="ko-KR" altLang="en-US" dirty="0" smtClean="0"/>
              <a:t> 지하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지상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886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및 지상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지상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70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지상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60</a:t>
            </a:r>
            <a:r>
              <a:rPr lang="ko-KR" altLang="en-US" dirty="0" smtClean="0"/>
              <a:t>대로 계획하였습니다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55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층과 </a:t>
            </a:r>
            <a:r>
              <a:rPr lang="ko-KR" altLang="en-US" dirty="0" err="1" smtClean="0"/>
              <a:t>옥탑층</a:t>
            </a:r>
            <a:r>
              <a:rPr lang="ko-KR" altLang="en-US" dirty="0" smtClean="0"/>
              <a:t> 주차장입니다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지상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58</a:t>
            </a:r>
            <a:r>
              <a:rPr lang="ko-KR" altLang="en-US" dirty="0" smtClean="0"/>
              <a:t>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옥탑층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61</a:t>
            </a:r>
            <a:r>
              <a:rPr lang="ko-KR" altLang="en-US" dirty="0" smtClean="0"/>
              <a:t>대로 계획하였습니다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871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층과 </a:t>
            </a:r>
            <a:r>
              <a:rPr lang="ko-KR" altLang="en-US" dirty="0" err="1" smtClean="0"/>
              <a:t>옥탑층</a:t>
            </a:r>
            <a:r>
              <a:rPr lang="ko-KR" altLang="en-US" dirty="0" smtClean="0"/>
              <a:t> 주차장입니다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지상</a:t>
            </a:r>
            <a:r>
              <a:rPr lang="en-US" altLang="ko-KR" dirty="0" smtClean="0"/>
              <a:t>4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58</a:t>
            </a:r>
            <a:r>
              <a:rPr lang="ko-KR" altLang="en-US" dirty="0" smtClean="0"/>
              <a:t>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옥탑층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61</a:t>
            </a:r>
            <a:r>
              <a:rPr lang="ko-KR" altLang="en-US" dirty="0" smtClean="0"/>
              <a:t>대로 계획하였습니다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22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설계개요입니다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대지면적 약 </a:t>
            </a:r>
            <a:r>
              <a:rPr lang="en-US" altLang="ko-KR" dirty="0" smtClean="0"/>
              <a:t>4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smtClean="0"/>
              <a:t>건축면적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smtClean="0"/>
              <a:t>건폐율 </a:t>
            </a:r>
            <a:r>
              <a:rPr lang="en-US" altLang="ko-KR" dirty="0" smtClean="0"/>
              <a:t>37.67%</a:t>
            </a:r>
          </a:p>
          <a:p>
            <a:r>
              <a:rPr lang="ko-KR" altLang="en-US" dirty="0" smtClean="0"/>
              <a:t>연면적 </a:t>
            </a:r>
            <a:r>
              <a:rPr lang="en-US" altLang="ko-KR" dirty="0" smtClean="0"/>
              <a:t>14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천 </a:t>
            </a:r>
            <a:r>
              <a:rPr lang="ko-KR" altLang="en-US" dirty="0" err="1" smtClean="0"/>
              <a:t>제곱미터</a:t>
            </a:r>
            <a:endParaRPr lang="en-US" altLang="ko-KR" dirty="0" smtClean="0"/>
          </a:p>
          <a:p>
            <a:r>
              <a:rPr lang="ko-KR" altLang="en-US" dirty="0" err="1" smtClean="0"/>
              <a:t>용적율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180.02%</a:t>
            </a:r>
          </a:p>
          <a:p>
            <a:r>
              <a:rPr lang="ko-KR" altLang="en-US" dirty="0" err="1" smtClean="0"/>
              <a:t>병상수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161</a:t>
            </a:r>
            <a:r>
              <a:rPr lang="ko-KR" altLang="en-US" dirty="0" smtClean="0"/>
              <a:t>병상이 추가되어 총 </a:t>
            </a:r>
            <a:r>
              <a:rPr lang="en-US" altLang="ko-KR" dirty="0" smtClean="0"/>
              <a:t>713</a:t>
            </a:r>
            <a:r>
              <a:rPr lang="ko-KR" altLang="en-US" dirty="0" smtClean="0"/>
              <a:t>병상입니다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증축동은</a:t>
            </a:r>
            <a:r>
              <a:rPr lang="ko-KR" altLang="en-US" dirty="0" smtClean="0"/>
              <a:t> 지하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지상</a:t>
            </a:r>
            <a:r>
              <a:rPr lang="en-US" altLang="ko-KR" dirty="0" smtClean="0"/>
              <a:t>5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886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주차장동</a:t>
            </a:r>
            <a:r>
              <a:rPr lang="ko-KR" altLang="en-US" dirty="0" smtClean="0"/>
              <a:t> 계획입니다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총 주차대수 </a:t>
            </a:r>
            <a:r>
              <a:rPr lang="en-US" altLang="ko-KR" dirty="0" smtClean="0"/>
              <a:t>444</a:t>
            </a:r>
            <a:r>
              <a:rPr lang="ko-KR" altLang="en-US" dirty="0" smtClean="0"/>
              <a:t>대로 </a:t>
            </a:r>
            <a:endParaRPr lang="en-US" altLang="ko-KR" dirty="0" smtClean="0"/>
          </a:p>
          <a:p>
            <a:r>
              <a:rPr lang="ko-KR" altLang="en-US" dirty="0" err="1" smtClean="0"/>
              <a:t>일방향</a:t>
            </a:r>
            <a:r>
              <a:rPr lang="ko-KR" altLang="en-US" dirty="0" smtClean="0"/>
              <a:t> 통행으로 계획하였습니다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9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증축동</a:t>
            </a:r>
            <a:r>
              <a:rPr lang="ko-KR" altLang="en-US" dirty="0" smtClean="0"/>
              <a:t> 지하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지하층에 발전기실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전기실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기계실 등의 </a:t>
            </a:r>
            <a:endParaRPr lang="en-US" altLang="ko-KR" dirty="0" smtClean="0"/>
          </a:p>
          <a:p>
            <a:r>
              <a:rPr lang="ko-KR" altLang="en-US" dirty="0" smtClean="0"/>
              <a:t>설비공간을 집중 배치함으로써</a:t>
            </a:r>
            <a:endParaRPr lang="en-US" altLang="ko-KR" dirty="0" smtClean="0"/>
          </a:p>
          <a:p>
            <a:r>
              <a:rPr lang="ko-KR" altLang="en-US" dirty="0" smtClean="0"/>
              <a:t>유지 관리의 편의성을 증진시켰습니다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증축동</a:t>
            </a:r>
            <a:r>
              <a:rPr lang="ko-KR" altLang="en-US" dirty="0" smtClean="0"/>
              <a:t> 지하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지하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층은 직원 이용 공간으로</a:t>
            </a:r>
            <a:endParaRPr lang="en-US" altLang="ko-KR" dirty="0" smtClean="0"/>
          </a:p>
          <a:p>
            <a:r>
              <a:rPr lang="ko-KR" altLang="en-US" dirty="0" smtClean="0"/>
              <a:t>통합사무실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푸트코트</a:t>
            </a:r>
            <a:r>
              <a:rPr lang="ko-KR" altLang="en-US" dirty="0" smtClean="0"/>
              <a:t> 등으로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65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접수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수납 및 원무와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개층</a:t>
            </a:r>
            <a:r>
              <a:rPr lang="ko-KR" altLang="en-US" dirty="0" smtClean="0"/>
              <a:t> 높이의 오픈 공간으로 </a:t>
            </a:r>
            <a:endParaRPr lang="en-US" altLang="ko-KR" dirty="0" smtClean="0"/>
          </a:p>
          <a:p>
            <a:r>
              <a:rPr lang="ko-KR" altLang="en-US" dirty="0" smtClean="0"/>
              <a:t>개방적인 로비를 구성하였습니다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로비에서는 실내전시 및 소규모 공연 등이</a:t>
            </a:r>
            <a:endParaRPr lang="en-US" altLang="ko-KR" dirty="0" smtClean="0"/>
          </a:p>
          <a:p>
            <a:r>
              <a:rPr lang="ko-KR" altLang="en-US" dirty="0" smtClean="0"/>
              <a:t>이루어질 수 있도록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0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소아진료의 특성을 고려하여 소아암센터를 </a:t>
            </a:r>
            <a:endParaRPr lang="en-US" altLang="ko-KR" dirty="0" smtClean="0"/>
          </a:p>
          <a:p>
            <a:r>
              <a:rPr lang="ko-KR" altLang="en-US" dirty="0" smtClean="0"/>
              <a:t>독립적인 영역으로 계획하였습니다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72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지상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원스탑</a:t>
            </a:r>
            <a:r>
              <a:rPr lang="ko-KR" altLang="en-US" dirty="0" smtClean="0"/>
              <a:t> 서비스가 가능토록</a:t>
            </a:r>
            <a:endParaRPr lang="en-US" altLang="ko-KR" dirty="0" smtClean="0"/>
          </a:p>
          <a:p>
            <a:r>
              <a:rPr lang="ko-KR" altLang="en-US" dirty="0" err="1" smtClean="0"/>
              <a:t>여성암센터</a:t>
            </a:r>
            <a:r>
              <a:rPr lang="ko-KR" altLang="en-US" dirty="0" smtClean="0"/>
              <a:t> 및 영상의학과를 배치하였으며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</a:p>
          <a:p>
            <a:r>
              <a:rPr lang="ko-KR" altLang="en-US" dirty="0" err="1" smtClean="0"/>
              <a:t>본관동과의</a:t>
            </a:r>
            <a:r>
              <a:rPr lang="ko-KR" altLang="en-US" dirty="0" smtClean="0"/>
              <a:t> 편리한 연계를 위해</a:t>
            </a:r>
            <a:endParaRPr lang="en-US" altLang="ko-KR" dirty="0" smtClean="0"/>
          </a:p>
          <a:p>
            <a:r>
              <a:rPr lang="ko-KR" altLang="en-US" dirty="0" smtClean="0"/>
              <a:t>연결통로를 설치하였습니다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48B3F-F1DD-4231-9E46-3019BA975EF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472614" y="6621453"/>
            <a:ext cx="198772" cy="184666"/>
          </a:xfrm>
        </p:spPr>
        <p:txBody>
          <a:bodyPr/>
          <a:lstStyle/>
          <a:p>
            <a:fld id="{ADD96052-4EDB-4D37-9B4C-E528D5154D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56675" tIns="28337" rIns="56675" bIns="28337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lIns="56675" tIns="28337" rIns="56675" bIns="28337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lIns="56675" tIns="28337" rIns="56675" bIns="28337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lIns="56675" tIns="28337" rIns="56675" bIns="28337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90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72614" y="6623377"/>
            <a:ext cx="198772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Yoon가변 윤고딕 340_TT" pitchFamily="18" charset="-127"/>
                <a:ea typeface="Yoon가변 윤고딕 340_TT" pitchFamily="18" charset="-127"/>
              </a:defRPr>
            </a:lvl1pPr>
          </a:lstStyle>
          <a:p>
            <a:fld id="{ADD96052-4EDB-4D37-9B4C-E528D5154D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t="1" r="1335" b="-393"/>
          <a:stretch/>
        </p:blipFill>
        <p:spPr bwMode="auto">
          <a:xfrm>
            <a:off x="-108520" y="-27384"/>
            <a:ext cx="9289032" cy="69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98" y="-31531"/>
            <a:ext cx="1588814" cy="686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5332331"/>
            <a:ext cx="3168352" cy="3105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8115740" y="747273"/>
            <a:ext cx="100797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Font typeface="Arial" pitchFamily="34" charset="0"/>
              <a:buNone/>
              <a:defRPr/>
            </a:pPr>
            <a:r>
              <a:rPr lang="en-US" altLang="ko-KR" sz="1400" b="1" spc="-150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  </a:t>
            </a:r>
            <a:r>
              <a:rPr lang="en-US" altLang="ko-KR" sz="1400" b="1" spc="-150" dirty="0" smtClean="0">
                <a:solidFill>
                  <a:srgbClr val="0000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07 02.</a:t>
            </a:r>
            <a:endParaRPr lang="en-US" altLang="ko-KR" sz="1400" b="1" spc="-15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918755" y="1287773"/>
            <a:ext cx="6011261" cy="553998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부속병원 증축 </a:t>
            </a:r>
            <a:r>
              <a:rPr lang="ko-KR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면적</a:t>
            </a:r>
            <a:r>
              <a:rPr lang="en-US" altLang="ko-KR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실방</a:t>
            </a:r>
            <a:r>
              <a:rPr lang="en-US" altLang="ko-KR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36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보고</a:t>
            </a:r>
            <a:endParaRPr lang="ko-KR" altLang="en-US" sz="360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49807" y="761373"/>
            <a:ext cx="4250756" cy="1227467"/>
            <a:chOff x="249807" y="761373"/>
            <a:chExt cx="4250756" cy="112281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90"/>
              <a:ext cx="4227513" cy="9936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1373"/>
              <a:ext cx="1152252" cy="246221"/>
              <a:chOff x="732246" y="1572499"/>
              <a:chExt cx="1152932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58651" y="1572499"/>
                <a:ext cx="1026527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여성암센터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7" y="1045741"/>
            <a:ext cx="3957459" cy="851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아트리움에 면한 밝은 진료 환경 조성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에스컬레이터로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1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층에서 바로 연결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ONE STOP SERVICE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가 가능하도록 계획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본관동과의 편리하고 안전한 연계를 위해 연결통로 설치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835696" y="5925798"/>
            <a:ext cx="6120680" cy="226592"/>
            <a:chOff x="1551710" y="2670983"/>
            <a:chExt cx="6120680" cy="257949"/>
          </a:xfrm>
        </p:grpSpPr>
        <p:sp>
          <p:nvSpPr>
            <p:cNvPr id="26" name="왼쪽/오른쪽 화살표 25"/>
            <p:cNvSpPr/>
            <p:nvPr/>
          </p:nvSpPr>
          <p:spPr>
            <a:xfrm>
              <a:off x="1551710" y="2670984"/>
              <a:ext cx="1422401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자궁암센터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1" name="왼쪽/오른쪽 화살표 30"/>
            <p:cNvSpPr/>
            <p:nvPr/>
          </p:nvSpPr>
          <p:spPr>
            <a:xfrm>
              <a:off x="4357579" y="2670983"/>
              <a:ext cx="1370596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D7E4BD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유방암센터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2" name="왼쪽/오른쪽 화살표 31"/>
            <p:cNvSpPr/>
            <p:nvPr/>
          </p:nvSpPr>
          <p:spPr>
            <a:xfrm>
              <a:off x="2991871" y="2670984"/>
              <a:ext cx="1368151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갑상선암센터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3" name="왼쪽/오른쪽 화살표 32"/>
            <p:cNvSpPr/>
            <p:nvPr/>
          </p:nvSpPr>
          <p:spPr>
            <a:xfrm>
              <a:off x="5725731" y="2692011"/>
              <a:ext cx="506500" cy="222912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FFFF66">
                <a:alpha val="49804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36000" rIns="0" bIns="3600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회의</a:t>
              </a:r>
              <a:r>
                <a:rPr lang="ko-KR" altLang="en-US" sz="8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실</a:t>
              </a:r>
            </a:p>
          </p:txBody>
        </p:sp>
        <p:sp>
          <p:nvSpPr>
            <p:cNvPr id="34" name="왼쪽/오른쪽 화살표 33"/>
            <p:cNvSpPr/>
            <p:nvPr/>
          </p:nvSpPr>
          <p:spPr>
            <a:xfrm>
              <a:off x="6232232" y="2670983"/>
              <a:ext cx="1440158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bg2">
                <a:lumMod val="5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영상의학과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555776" y="4116764"/>
            <a:ext cx="3996006" cy="1047542"/>
            <a:chOff x="2555776" y="4116762"/>
            <a:chExt cx="3996006" cy="1047542"/>
          </a:xfrm>
        </p:grpSpPr>
        <p:sp>
          <p:nvSpPr>
            <p:cNvPr id="36" name="직사각형 35"/>
            <p:cNvSpPr/>
            <p:nvPr/>
          </p:nvSpPr>
          <p:spPr>
            <a:xfrm>
              <a:off x="3345017" y="4331715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채혈실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963774" y="4948860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휴게홀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90877" y="4497404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92080" y="4636180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555776" y="4116762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059339" y="4281960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회의</a:t>
              </a:r>
              <a:r>
                <a:rPr lang="ko-KR" altLang="en-US" sz="8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실</a:t>
              </a: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186587" y="5545156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연결통로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58453" y="5172000"/>
            <a:ext cx="42832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OPEN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자유형 94"/>
          <p:cNvSpPr/>
          <p:nvPr/>
        </p:nvSpPr>
        <p:spPr>
          <a:xfrm>
            <a:off x="846108" y="3785225"/>
            <a:ext cx="2527403" cy="2957259"/>
          </a:xfrm>
          <a:custGeom>
            <a:avLst/>
            <a:gdLst>
              <a:gd name="connsiteX0" fmla="*/ 0 w 1565453"/>
              <a:gd name="connsiteY0" fmla="*/ 1031443 h 1865376"/>
              <a:gd name="connsiteX1" fmla="*/ 0 w 1565453"/>
              <a:gd name="connsiteY1" fmla="*/ 0 h 1865376"/>
              <a:gd name="connsiteX2" fmla="*/ 1565453 w 1565453"/>
              <a:gd name="connsiteY2" fmla="*/ 1177747 h 1865376"/>
              <a:gd name="connsiteX3" fmla="*/ 980237 w 1565453"/>
              <a:gd name="connsiteY3" fmla="*/ 1865376 h 1865376"/>
              <a:gd name="connsiteX4" fmla="*/ 0 w 1565453"/>
              <a:gd name="connsiteY4" fmla="*/ 1031443 h 1865376"/>
              <a:gd name="connsiteX0" fmla="*/ 0 w 1565453"/>
              <a:gd name="connsiteY0" fmla="*/ 1031443 h 1663479"/>
              <a:gd name="connsiteX1" fmla="*/ 0 w 1565453"/>
              <a:gd name="connsiteY1" fmla="*/ 0 h 1663479"/>
              <a:gd name="connsiteX2" fmla="*/ 1565453 w 1565453"/>
              <a:gd name="connsiteY2" fmla="*/ 1177747 h 1663479"/>
              <a:gd name="connsiteX3" fmla="*/ 1001410 w 1565453"/>
              <a:gd name="connsiteY3" fmla="*/ 1663479 h 1663479"/>
              <a:gd name="connsiteX4" fmla="*/ 0 w 1565453"/>
              <a:gd name="connsiteY4" fmla="*/ 1031443 h 16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53" h="1663479">
                <a:moveTo>
                  <a:pt x="0" y="1031443"/>
                </a:moveTo>
                <a:lnTo>
                  <a:pt x="0" y="0"/>
                </a:lnTo>
                <a:lnTo>
                  <a:pt x="1565453" y="1177747"/>
                </a:lnTo>
                <a:lnTo>
                  <a:pt x="1001410" y="1663479"/>
                </a:lnTo>
                <a:lnTo>
                  <a:pt x="0" y="1031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0" t="55799" r="44300" b="18143"/>
          <a:stretch/>
        </p:blipFill>
        <p:spPr>
          <a:xfrm>
            <a:off x="919668" y="2009643"/>
            <a:ext cx="7200799" cy="3939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49807" y="761373"/>
            <a:ext cx="4250756" cy="1227467"/>
            <a:chOff x="249807" y="761373"/>
            <a:chExt cx="4250756" cy="112281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90"/>
              <a:ext cx="4227513" cy="9936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1373"/>
              <a:ext cx="1152252" cy="246221"/>
              <a:chOff x="732246" y="1572499"/>
              <a:chExt cx="1152932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58651" y="1572499"/>
                <a:ext cx="1026527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여성암센터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7" y="1045741"/>
            <a:ext cx="3957459" cy="851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아트리움에 면한 밝은 진료 환경 조성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에스컬레이터로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1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층에서 바로 연결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ONE STOP SERVICE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가 가능하도록 계획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본관동과의 편리하고 안전한 연계를 위해 연결통로 설치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065319" y="5345101"/>
            <a:ext cx="4635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OPEN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870509" y="3811219"/>
            <a:ext cx="1565453" cy="1865376"/>
          </a:xfrm>
          <a:custGeom>
            <a:avLst/>
            <a:gdLst>
              <a:gd name="connsiteX0" fmla="*/ 0 w 1565453"/>
              <a:gd name="connsiteY0" fmla="*/ 1031443 h 1865376"/>
              <a:gd name="connsiteX1" fmla="*/ 0 w 1565453"/>
              <a:gd name="connsiteY1" fmla="*/ 0 h 1865376"/>
              <a:gd name="connsiteX2" fmla="*/ 1565453 w 1565453"/>
              <a:gd name="connsiteY2" fmla="*/ 1177747 h 1865376"/>
              <a:gd name="connsiteX3" fmla="*/ 980237 w 1565453"/>
              <a:gd name="connsiteY3" fmla="*/ 1865376 h 1865376"/>
              <a:gd name="connsiteX4" fmla="*/ 0 w 1565453"/>
              <a:gd name="connsiteY4" fmla="*/ 1031443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53" h="1865376">
                <a:moveTo>
                  <a:pt x="0" y="1031443"/>
                </a:moveTo>
                <a:lnTo>
                  <a:pt x="0" y="0"/>
                </a:lnTo>
                <a:lnTo>
                  <a:pt x="1565453" y="1177747"/>
                </a:lnTo>
                <a:lnTo>
                  <a:pt x="980237" y="1865376"/>
                </a:lnTo>
                <a:lnTo>
                  <a:pt x="0" y="1031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550245" y="3210731"/>
            <a:ext cx="4268711" cy="1417703"/>
            <a:chOff x="3550245" y="3210731"/>
            <a:chExt cx="4268711" cy="1417703"/>
          </a:xfrm>
        </p:grpSpPr>
        <p:grpSp>
          <p:nvGrpSpPr>
            <p:cNvPr id="43" name="그룹 42"/>
            <p:cNvGrpSpPr/>
            <p:nvPr/>
          </p:nvGrpSpPr>
          <p:grpSpPr>
            <a:xfrm>
              <a:off x="3550245" y="3210731"/>
              <a:ext cx="4268711" cy="1417703"/>
              <a:chOff x="3550245" y="3210731"/>
              <a:chExt cx="4268711" cy="141770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228184" y="3927817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 </a:t>
                </a:r>
                <a:r>
                  <a:rPr lang="ko-KR" altLang="en-US" sz="900" b="1" dirty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홀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832531" y="3312533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803003" y="3701268"/>
                <a:ext cx="4154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창고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160287" y="3636516"/>
                <a:ext cx="29687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096917" y="3299967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430708" y="4024847"/>
                <a:ext cx="38824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TPS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433113" y="4397602"/>
                <a:ext cx="3834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EPS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294410" y="3210731"/>
                <a:ext cx="4154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창고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310441" y="3401591"/>
                <a:ext cx="3834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A.D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550245" y="3685919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850623" y="4036354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850623" y="437743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43935" y="437743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743935" y="404323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743935" y="3727344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568516" y="4053401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</p:grpSp>
      <p:sp>
        <p:nvSpPr>
          <p:cNvPr id="64" name="왼쪽/오른쪽 화살표 63"/>
          <p:cNvSpPr/>
          <p:nvPr/>
        </p:nvSpPr>
        <p:spPr>
          <a:xfrm>
            <a:off x="3794540" y="6037912"/>
            <a:ext cx="2734367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E6D0C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갑상선암센터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186673" y="232934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처치실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450444" y="2329341"/>
            <a:ext cx="7344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외과 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17599" y="3619622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채혈실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86636" y="2267786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통합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743245" y="226778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내분비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간호사실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04222" y="3245733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대기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245629" y="3979461"/>
            <a:ext cx="3241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447503" y="3780875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세척실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447503" y="4396116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코디실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129423" y="2331398"/>
            <a:ext cx="7344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통합 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660997" y="2329341"/>
            <a:ext cx="7344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내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과 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75621" y="2331398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859085" y="2331398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처치실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223499" y="2331398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84104" y="3331491"/>
            <a:ext cx="3241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777591" y="3331491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창고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049225" y="3302218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세척실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654656" y="3331491"/>
            <a:ext cx="3241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31646" y="3754248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코디실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985100" y="3858488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대기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581024" y="4848347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대기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2257822" y="320553"/>
            <a:ext cx="4227119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여성암센터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: 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자궁암센터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1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갑상선암센터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왼쪽/오른쪽 화살표 62"/>
          <p:cNvSpPr/>
          <p:nvPr/>
        </p:nvSpPr>
        <p:spPr>
          <a:xfrm>
            <a:off x="1066839" y="6037912"/>
            <a:ext cx="2713073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C6D9F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자궁암센터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98" name="자유형 97"/>
          <p:cNvSpPr/>
          <p:nvPr/>
        </p:nvSpPr>
        <p:spPr>
          <a:xfrm>
            <a:off x="1996489" y="4978184"/>
            <a:ext cx="1262318" cy="972386"/>
          </a:xfrm>
          <a:custGeom>
            <a:avLst/>
            <a:gdLst>
              <a:gd name="connsiteX0" fmla="*/ 544179 w 1074977"/>
              <a:gd name="connsiteY0" fmla="*/ 0 h 785046"/>
              <a:gd name="connsiteX1" fmla="*/ 0 w 1074977"/>
              <a:gd name="connsiteY1" fmla="*/ 624469 h 785046"/>
              <a:gd name="connsiteX2" fmla="*/ 57986 w 1074977"/>
              <a:gd name="connsiteY2" fmla="*/ 785046 h 785046"/>
              <a:gd name="connsiteX3" fmla="*/ 887637 w 1074977"/>
              <a:gd name="connsiteY3" fmla="*/ 753823 h 785046"/>
              <a:gd name="connsiteX4" fmla="*/ 1074977 w 1074977"/>
              <a:gd name="connsiteY4" fmla="*/ 539719 h 785046"/>
              <a:gd name="connsiteX5" fmla="*/ 544179 w 1074977"/>
              <a:gd name="connsiteY5" fmla="*/ 0 h 785046"/>
              <a:gd name="connsiteX0" fmla="*/ 544179 w 1074977"/>
              <a:gd name="connsiteY0" fmla="*/ 0 h 785046"/>
              <a:gd name="connsiteX1" fmla="*/ 0 w 1074977"/>
              <a:gd name="connsiteY1" fmla="*/ 624469 h 785046"/>
              <a:gd name="connsiteX2" fmla="*/ 57986 w 1074977"/>
              <a:gd name="connsiteY2" fmla="*/ 785046 h 785046"/>
              <a:gd name="connsiteX3" fmla="*/ 918860 w 1074977"/>
              <a:gd name="connsiteY3" fmla="*/ 776125 h 785046"/>
              <a:gd name="connsiteX4" fmla="*/ 1074977 w 1074977"/>
              <a:gd name="connsiteY4" fmla="*/ 539719 h 785046"/>
              <a:gd name="connsiteX5" fmla="*/ 544179 w 1074977"/>
              <a:gd name="connsiteY5" fmla="*/ 0 h 785046"/>
              <a:gd name="connsiteX0" fmla="*/ 544179 w 1110661"/>
              <a:gd name="connsiteY0" fmla="*/ 0 h 785046"/>
              <a:gd name="connsiteX1" fmla="*/ 0 w 1110661"/>
              <a:gd name="connsiteY1" fmla="*/ 624469 h 785046"/>
              <a:gd name="connsiteX2" fmla="*/ 57986 w 1110661"/>
              <a:gd name="connsiteY2" fmla="*/ 785046 h 785046"/>
              <a:gd name="connsiteX3" fmla="*/ 918860 w 1110661"/>
              <a:gd name="connsiteY3" fmla="*/ 776125 h 785046"/>
              <a:gd name="connsiteX4" fmla="*/ 1110661 w 1110661"/>
              <a:gd name="connsiteY4" fmla="*/ 526338 h 785046"/>
              <a:gd name="connsiteX5" fmla="*/ 544179 w 1110661"/>
              <a:gd name="connsiteY5" fmla="*/ 0 h 785046"/>
              <a:gd name="connsiteX0" fmla="*/ 544179 w 1110661"/>
              <a:gd name="connsiteY0" fmla="*/ 0 h 793967"/>
              <a:gd name="connsiteX1" fmla="*/ 0 w 1110661"/>
              <a:gd name="connsiteY1" fmla="*/ 624469 h 793967"/>
              <a:gd name="connsiteX2" fmla="*/ 57986 w 1110661"/>
              <a:gd name="connsiteY2" fmla="*/ 785046 h 793967"/>
              <a:gd name="connsiteX3" fmla="*/ 883176 w 1110661"/>
              <a:gd name="connsiteY3" fmla="*/ 793967 h 793967"/>
              <a:gd name="connsiteX4" fmla="*/ 1110661 w 1110661"/>
              <a:gd name="connsiteY4" fmla="*/ 526338 h 793967"/>
              <a:gd name="connsiteX5" fmla="*/ 544179 w 1110661"/>
              <a:gd name="connsiteY5" fmla="*/ 0 h 793967"/>
              <a:gd name="connsiteX0" fmla="*/ 544179 w 1106201"/>
              <a:gd name="connsiteY0" fmla="*/ 0 h 793967"/>
              <a:gd name="connsiteX1" fmla="*/ 0 w 1106201"/>
              <a:gd name="connsiteY1" fmla="*/ 624469 h 793967"/>
              <a:gd name="connsiteX2" fmla="*/ 57986 w 1106201"/>
              <a:gd name="connsiteY2" fmla="*/ 785046 h 793967"/>
              <a:gd name="connsiteX3" fmla="*/ 883176 w 1106201"/>
              <a:gd name="connsiteY3" fmla="*/ 793967 h 793967"/>
              <a:gd name="connsiteX4" fmla="*/ 1106201 w 1106201"/>
              <a:gd name="connsiteY4" fmla="*/ 486194 h 793967"/>
              <a:gd name="connsiteX5" fmla="*/ 544179 w 1106201"/>
              <a:gd name="connsiteY5" fmla="*/ 0 h 793967"/>
              <a:gd name="connsiteX0" fmla="*/ 544179 w 1106201"/>
              <a:gd name="connsiteY0" fmla="*/ 0 h 785046"/>
              <a:gd name="connsiteX1" fmla="*/ 0 w 1106201"/>
              <a:gd name="connsiteY1" fmla="*/ 624469 h 785046"/>
              <a:gd name="connsiteX2" fmla="*/ 57986 w 1106201"/>
              <a:gd name="connsiteY2" fmla="*/ 785046 h 785046"/>
              <a:gd name="connsiteX3" fmla="*/ 847492 w 1106201"/>
              <a:gd name="connsiteY3" fmla="*/ 785046 h 785046"/>
              <a:gd name="connsiteX4" fmla="*/ 1106201 w 1106201"/>
              <a:gd name="connsiteY4" fmla="*/ 486194 h 785046"/>
              <a:gd name="connsiteX5" fmla="*/ 544179 w 1106201"/>
              <a:gd name="connsiteY5" fmla="*/ 0 h 785046"/>
              <a:gd name="connsiteX0" fmla="*/ 544179 w 1106201"/>
              <a:gd name="connsiteY0" fmla="*/ 0 h 789507"/>
              <a:gd name="connsiteX1" fmla="*/ 0 w 1106201"/>
              <a:gd name="connsiteY1" fmla="*/ 624469 h 789507"/>
              <a:gd name="connsiteX2" fmla="*/ 57986 w 1106201"/>
              <a:gd name="connsiteY2" fmla="*/ 785046 h 789507"/>
              <a:gd name="connsiteX3" fmla="*/ 856413 w 1106201"/>
              <a:gd name="connsiteY3" fmla="*/ 789507 h 789507"/>
              <a:gd name="connsiteX4" fmla="*/ 1106201 w 1106201"/>
              <a:gd name="connsiteY4" fmla="*/ 486194 h 789507"/>
              <a:gd name="connsiteX5" fmla="*/ 544179 w 1106201"/>
              <a:gd name="connsiteY5" fmla="*/ 0 h 789507"/>
              <a:gd name="connsiteX0" fmla="*/ 570942 w 1132964"/>
              <a:gd name="connsiteY0" fmla="*/ 0 h 820730"/>
              <a:gd name="connsiteX1" fmla="*/ 26763 w 1132964"/>
              <a:gd name="connsiteY1" fmla="*/ 624469 h 820730"/>
              <a:gd name="connsiteX2" fmla="*/ 0 w 1132964"/>
              <a:gd name="connsiteY2" fmla="*/ 820730 h 820730"/>
              <a:gd name="connsiteX3" fmla="*/ 883176 w 1132964"/>
              <a:gd name="connsiteY3" fmla="*/ 789507 h 820730"/>
              <a:gd name="connsiteX4" fmla="*/ 1132964 w 1132964"/>
              <a:gd name="connsiteY4" fmla="*/ 486194 h 820730"/>
              <a:gd name="connsiteX5" fmla="*/ 570942 w 1132964"/>
              <a:gd name="connsiteY5" fmla="*/ 0 h 820730"/>
              <a:gd name="connsiteX0" fmla="*/ 570942 w 1132964"/>
              <a:gd name="connsiteY0" fmla="*/ 0 h 820730"/>
              <a:gd name="connsiteX1" fmla="*/ 26763 w 1132964"/>
              <a:gd name="connsiteY1" fmla="*/ 624469 h 820730"/>
              <a:gd name="connsiteX2" fmla="*/ 0 w 1132964"/>
              <a:gd name="connsiteY2" fmla="*/ 820730 h 820730"/>
              <a:gd name="connsiteX3" fmla="*/ 860873 w 1132964"/>
              <a:gd name="connsiteY3" fmla="*/ 816270 h 820730"/>
              <a:gd name="connsiteX4" fmla="*/ 1132964 w 1132964"/>
              <a:gd name="connsiteY4" fmla="*/ 486194 h 820730"/>
              <a:gd name="connsiteX5" fmla="*/ 570942 w 1132964"/>
              <a:gd name="connsiteY5" fmla="*/ 0 h 820730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646771 w 1132964"/>
              <a:gd name="connsiteY5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764553 w 1132964"/>
              <a:gd name="connsiteY5" fmla="*/ 146916 h 972386"/>
              <a:gd name="connsiteX6" fmla="*/ 646771 w 1132964"/>
              <a:gd name="connsiteY6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827000 w 1132964"/>
              <a:gd name="connsiteY5" fmla="*/ 142455 h 972386"/>
              <a:gd name="connsiteX6" fmla="*/ 646771 w 1132964"/>
              <a:gd name="connsiteY6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827000 w 1132964"/>
              <a:gd name="connsiteY5" fmla="*/ 142455 h 972386"/>
              <a:gd name="connsiteX6" fmla="*/ 902828 w 1132964"/>
              <a:gd name="connsiteY6" fmla="*/ 276271 h 972386"/>
              <a:gd name="connsiteX7" fmla="*/ 646771 w 1132964"/>
              <a:gd name="connsiteY7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827000 w 1132964"/>
              <a:gd name="connsiteY5" fmla="*/ 142455 h 972386"/>
              <a:gd name="connsiteX6" fmla="*/ 746711 w 1132964"/>
              <a:gd name="connsiteY6" fmla="*/ 142456 h 972386"/>
              <a:gd name="connsiteX7" fmla="*/ 646771 w 1132964"/>
              <a:gd name="connsiteY7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684264 w 1132964"/>
              <a:gd name="connsiteY5" fmla="*/ 365479 h 972386"/>
              <a:gd name="connsiteX6" fmla="*/ 746711 w 1132964"/>
              <a:gd name="connsiteY6" fmla="*/ 142456 h 972386"/>
              <a:gd name="connsiteX7" fmla="*/ 646771 w 1132964"/>
              <a:gd name="connsiteY7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684264 w 1132964"/>
              <a:gd name="connsiteY5" fmla="*/ 365479 h 972386"/>
              <a:gd name="connsiteX6" fmla="*/ 804697 w 1132964"/>
              <a:gd name="connsiteY6" fmla="*/ 142456 h 972386"/>
              <a:gd name="connsiteX7" fmla="*/ 646771 w 1132964"/>
              <a:gd name="connsiteY7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782395 w 1132964"/>
              <a:gd name="connsiteY5" fmla="*/ 338716 h 972386"/>
              <a:gd name="connsiteX6" fmla="*/ 804697 w 1132964"/>
              <a:gd name="connsiteY6" fmla="*/ 142456 h 972386"/>
              <a:gd name="connsiteX7" fmla="*/ 646771 w 1132964"/>
              <a:gd name="connsiteY7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782395 w 1132964"/>
              <a:gd name="connsiteY5" fmla="*/ 338716 h 972386"/>
              <a:gd name="connsiteX6" fmla="*/ 898368 w 1132964"/>
              <a:gd name="connsiteY6" fmla="*/ 427927 h 972386"/>
              <a:gd name="connsiteX7" fmla="*/ 804697 w 1132964"/>
              <a:gd name="connsiteY7" fmla="*/ 142456 h 972386"/>
              <a:gd name="connsiteX8" fmla="*/ 646771 w 1132964"/>
              <a:gd name="connsiteY8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782395 w 1132964"/>
              <a:gd name="connsiteY5" fmla="*/ 338716 h 972386"/>
              <a:gd name="connsiteX6" fmla="*/ 630738 w 1132964"/>
              <a:gd name="connsiteY6" fmla="*/ 334257 h 972386"/>
              <a:gd name="connsiteX7" fmla="*/ 804697 w 1132964"/>
              <a:gd name="connsiteY7" fmla="*/ 142456 h 972386"/>
              <a:gd name="connsiteX8" fmla="*/ 646771 w 1132964"/>
              <a:gd name="connsiteY8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1000959 w 1132964"/>
              <a:gd name="connsiteY5" fmla="*/ 401163 h 972386"/>
              <a:gd name="connsiteX6" fmla="*/ 630738 w 1132964"/>
              <a:gd name="connsiteY6" fmla="*/ 334257 h 972386"/>
              <a:gd name="connsiteX7" fmla="*/ 804697 w 1132964"/>
              <a:gd name="connsiteY7" fmla="*/ 142456 h 972386"/>
              <a:gd name="connsiteX8" fmla="*/ 646771 w 1132964"/>
              <a:gd name="connsiteY8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1000959 w 1132964"/>
              <a:gd name="connsiteY5" fmla="*/ 401163 h 972386"/>
              <a:gd name="connsiteX6" fmla="*/ 773473 w 1132964"/>
              <a:gd name="connsiteY6" fmla="*/ 325336 h 972386"/>
              <a:gd name="connsiteX7" fmla="*/ 804697 w 1132964"/>
              <a:gd name="connsiteY7" fmla="*/ 142456 h 972386"/>
              <a:gd name="connsiteX8" fmla="*/ 646771 w 1132964"/>
              <a:gd name="connsiteY8" fmla="*/ 0 h 972386"/>
              <a:gd name="connsiteX0" fmla="*/ 646771 w 1132964"/>
              <a:gd name="connsiteY0" fmla="*/ 0 h 972386"/>
              <a:gd name="connsiteX1" fmla="*/ 26763 w 1132964"/>
              <a:gd name="connsiteY1" fmla="*/ 776125 h 972386"/>
              <a:gd name="connsiteX2" fmla="*/ 0 w 1132964"/>
              <a:gd name="connsiteY2" fmla="*/ 972386 h 972386"/>
              <a:gd name="connsiteX3" fmla="*/ 860873 w 1132964"/>
              <a:gd name="connsiteY3" fmla="*/ 967926 h 972386"/>
              <a:gd name="connsiteX4" fmla="*/ 1132964 w 1132964"/>
              <a:gd name="connsiteY4" fmla="*/ 637850 h 972386"/>
              <a:gd name="connsiteX5" fmla="*/ 1076787 w 1132964"/>
              <a:gd name="connsiteY5" fmla="*/ 356558 h 972386"/>
              <a:gd name="connsiteX6" fmla="*/ 773473 w 1132964"/>
              <a:gd name="connsiteY6" fmla="*/ 325336 h 972386"/>
              <a:gd name="connsiteX7" fmla="*/ 804697 w 1132964"/>
              <a:gd name="connsiteY7" fmla="*/ 142456 h 972386"/>
              <a:gd name="connsiteX8" fmla="*/ 646771 w 1132964"/>
              <a:gd name="connsiteY8" fmla="*/ 0 h 972386"/>
              <a:gd name="connsiteX0" fmla="*/ 646771 w 1262318"/>
              <a:gd name="connsiteY0" fmla="*/ 0 h 972386"/>
              <a:gd name="connsiteX1" fmla="*/ 26763 w 1262318"/>
              <a:gd name="connsiteY1" fmla="*/ 776125 h 972386"/>
              <a:gd name="connsiteX2" fmla="*/ 0 w 1262318"/>
              <a:gd name="connsiteY2" fmla="*/ 972386 h 972386"/>
              <a:gd name="connsiteX3" fmla="*/ 860873 w 1262318"/>
              <a:gd name="connsiteY3" fmla="*/ 967926 h 972386"/>
              <a:gd name="connsiteX4" fmla="*/ 1262318 w 1262318"/>
              <a:gd name="connsiteY4" fmla="*/ 486194 h 972386"/>
              <a:gd name="connsiteX5" fmla="*/ 1076787 w 1262318"/>
              <a:gd name="connsiteY5" fmla="*/ 356558 h 972386"/>
              <a:gd name="connsiteX6" fmla="*/ 773473 w 1262318"/>
              <a:gd name="connsiteY6" fmla="*/ 325336 h 972386"/>
              <a:gd name="connsiteX7" fmla="*/ 804697 w 1262318"/>
              <a:gd name="connsiteY7" fmla="*/ 142456 h 972386"/>
              <a:gd name="connsiteX8" fmla="*/ 646771 w 1262318"/>
              <a:gd name="connsiteY8" fmla="*/ 0 h 97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2318" h="972386">
                <a:moveTo>
                  <a:pt x="646771" y="0"/>
                </a:moveTo>
                <a:lnTo>
                  <a:pt x="26763" y="776125"/>
                </a:lnTo>
                <a:lnTo>
                  <a:pt x="0" y="972386"/>
                </a:lnTo>
                <a:lnTo>
                  <a:pt x="860873" y="967926"/>
                </a:lnTo>
                <a:lnTo>
                  <a:pt x="1262318" y="486194"/>
                </a:lnTo>
                <a:lnTo>
                  <a:pt x="1076787" y="356558"/>
                </a:lnTo>
                <a:lnTo>
                  <a:pt x="773473" y="325336"/>
                </a:lnTo>
                <a:lnTo>
                  <a:pt x="804697" y="142456"/>
                </a:lnTo>
                <a:lnTo>
                  <a:pt x="646771" y="0"/>
                </a:lnTo>
                <a:close/>
              </a:path>
            </a:pathLst>
          </a:custGeom>
          <a:solidFill>
            <a:srgbClr val="FBE8C0"/>
          </a:solidFill>
          <a:ln>
            <a:solidFill>
              <a:srgbClr val="FBE8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309701" y="5519084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연결통로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99" name="자유형 98"/>
          <p:cNvSpPr/>
          <p:nvPr/>
        </p:nvSpPr>
        <p:spPr>
          <a:xfrm rot="21419174">
            <a:off x="2880975" y="5681821"/>
            <a:ext cx="414825" cy="298853"/>
          </a:xfrm>
          <a:custGeom>
            <a:avLst/>
            <a:gdLst>
              <a:gd name="connsiteX0" fmla="*/ 258708 w 414825"/>
              <a:gd name="connsiteY0" fmla="*/ 8921 h 298853"/>
              <a:gd name="connsiteX1" fmla="*/ 0 w 414825"/>
              <a:gd name="connsiteY1" fmla="*/ 298853 h 298853"/>
              <a:gd name="connsiteX2" fmla="*/ 334536 w 414825"/>
              <a:gd name="connsiteY2" fmla="*/ 263169 h 298853"/>
              <a:gd name="connsiteX3" fmla="*/ 414825 w 414825"/>
              <a:gd name="connsiteY3" fmla="*/ 0 h 298853"/>
              <a:gd name="connsiteX4" fmla="*/ 258708 w 414825"/>
              <a:gd name="connsiteY4" fmla="*/ 8921 h 29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825" h="298853">
                <a:moveTo>
                  <a:pt x="258708" y="8921"/>
                </a:moveTo>
                <a:lnTo>
                  <a:pt x="0" y="298853"/>
                </a:lnTo>
                <a:lnTo>
                  <a:pt x="334536" y="263169"/>
                </a:lnTo>
                <a:lnTo>
                  <a:pt x="414825" y="0"/>
                </a:lnTo>
                <a:lnTo>
                  <a:pt x="258708" y="89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2" t="56110" r="19730" b="18210"/>
          <a:stretch/>
        </p:blipFill>
        <p:spPr>
          <a:xfrm>
            <a:off x="971600" y="2060848"/>
            <a:ext cx="7651862" cy="38827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49807" y="761373"/>
            <a:ext cx="4250756" cy="1227467"/>
            <a:chOff x="249807" y="761373"/>
            <a:chExt cx="4250756" cy="112281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90"/>
              <a:ext cx="4227513" cy="9936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1373"/>
              <a:ext cx="1152252" cy="246221"/>
              <a:chOff x="732246" y="1572499"/>
              <a:chExt cx="1152932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58651" y="1572499"/>
                <a:ext cx="1026527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여성암센터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7" y="1045741"/>
            <a:ext cx="3957459" cy="851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아트리움에 면한 밝은 진료 환경 조성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에스컬레이터로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1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층에서 바로 연결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ONE STOP SERVICE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가 가능하도록 계획</a:t>
            </a:r>
          </a:p>
          <a:p>
            <a:pPr marL="69850" indent="-69850">
              <a:lnSpc>
                <a:spcPct val="120000"/>
              </a:lnSpc>
              <a:spcBef>
                <a:spcPts val="11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본관동과의 편리하고 안전한 연계를 위해 연결통로 설치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331640" y="5336212"/>
            <a:ext cx="4635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OPEN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071616" y="2099462"/>
            <a:ext cx="2598725" cy="2251558"/>
            <a:chOff x="6071616" y="2099462"/>
            <a:chExt cx="2598725" cy="2251558"/>
          </a:xfrm>
        </p:grpSpPr>
        <p:sp>
          <p:nvSpPr>
            <p:cNvPr id="40" name="자유형 39"/>
            <p:cNvSpPr/>
            <p:nvPr/>
          </p:nvSpPr>
          <p:spPr>
            <a:xfrm>
              <a:off x="6071616" y="2099462"/>
              <a:ext cx="2494483" cy="1543508"/>
            </a:xfrm>
            <a:custGeom>
              <a:avLst/>
              <a:gdLst>
                <a:gd name="connsiteX0" fmla="*/ 29261 w 2494483"/>
                <a:gd name="connsiteY0" fmla="*/ 197511 h 1543508"/>
                <a:gd name="connsiteX1" fmla="*/ 234086 w 2494483"/>
                <a:gd name="connsiteY1" fmla="*/ 402336 h 1543508"/>
                <a:gd name="connsiteX2" fmla="*/ 555955 w 2494483"/>
                <a:gd name="connsiteY2" fmla="*/ 577901 h 1543508"/>
                <a:gd name="connsiteX3" fmla="*/ 855878 w 2494483"/>
                <a:gd name="connsiteY3" fmla="*/ 768096 h 1543508"/>
                <a:gd name="connsiteX4" fmla="*/ 1031443 w 2494483"/>
                <a:gd name="connsiteY4" fmla="*/ 1031444 h 1543508"/>
                <a:gd name="connsiteX5" fmla="*/ 1492301 w 2494483"/>
                <a:gd name="connsiteY5" fmla="*/ 1382573 h 1543508"/>
                <a:gd name="connsiteX6" fmla="*/ 1975104 w 2494483"/>
                <a:gd name="connsiteY6" fmla="*/ 1543508 h 1543508"/>
                <a:gd name="connsiteX7" fmla="*/ 2494483 w 2494483"/>
                <a:gd name="connsiteY7" fmla="*/ 1309421 h 1543508"/>
                <a:gd name="connsiteX8" fmla="*/ 2121408 w 2494483"/>
                <a:gd name="connsiteY8" fmla="*/ 621792 h 1543508"/>
                <a:gd name="connsiteX9" fmla="*/ 1009498 w 2494483"/>
                <a:gd name="connsiteY9" fmla="*/ 29261 h 1543508"/>
                <a:gd name="connsiteX10" fmla="*/ 0 w 2494483"/>
                <a:gd name="connsiteY10" fmla="*/ 0 h 1543508"/>
                <a:gd name="connsiteX11" fmla="*/ 29261 w 2494483"/>
                <a:gd name="connsiteY11" fmla="*/ 197511 h 154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4483" h="1543508">
                  <a:moveTo>
                    <a:pt x="29261" y="197511"/>
                  </a:moveTo>
                  <a:lnTo>
                    <a:pt x="234086" y="402336"/>
                  </a:lnTo>
                  <a:lnTo>
                    <a:pt x="555955" y="577901"/>
                  </a:lnTo>
                  <a:lnTo>
                    <a:pt x="855878" y="768096"/>
                  </a:lnTo>
                  <a:lnTo>
                    <a:pt x="1031443" y="1031444"/>
                  </a:lnTo>
                  <a:lnTo>
                    <a:pt x="1492301" y="1382573"/>
                  </a:lnTo>
                  <a:lnTo>
                    <a:pt x="1975104" y="1543508"/>
                  </a:lnTo>
                  <a:lnTo>
                    <a:pt x="2494483" y="1309421"/>
                  </a:lnTo>
                  <a:lnTo>
                    <a:pt x="2121408" y="621792"/>
                  </a:lnTo>
                  <a:lnTo>
                    <a:pt x="1009498" y="29261"/>
                  </a:lnTo>
                  <a:lnTo>
                    <a:pt x="0" y="0"/>
                  </a:lnTo>
                  <a:lnTo>
                    <a:pt x="29261" y="1975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7980883" y="3708806"/>
              <a:ext cx="689458" cy="642214"/>
            </a:xfrm>
            <a:custGeom>
              <a:avLst/>
              <a:gdLst>
                <a:gd name="connsiteX0" fmla="*/ 0 w 643738"/>
                <a:gd name="connsiteY0" fmla="*/ 0 h 497434"/>
                <a:gd name="connsiteX1" fmla="*/ 36576 w 643738"/>
                <a:gd name="connsiteY1" fmla="*/ 197511 h 497434"/>
                <a:gd name="connsiteX2" fmla="*/ 168250 w 643738"/>
                <a:gd name="connsiteY2" fmla="*/ 270663 h 497434"/>
                <a:gd name="connsiteX3" fmla="*/ 468173 w 643738"/>
                <a:gd name="connsiteY3" fmla="*/ 497434 h 497434"/>
                <a:gd name="connsiteX4" fmla="*/ 643738 w 643738"/>
                <a:gd name="connsiteY4" fmla="*/ 365760 h 497434"/>
                <a:gd name="connsiteX5" fmla="*/ 256032 w 643738"/>
                <a:gd name="connsiteY5" fmla="*/ 36576 h 497434"/>
                <a:gd name="connsiteX6" fmla="*/ 73152 w 643738"/>
                <a:gd name="connsiteY6" fmla="*/ 7316 h 497434"/>
                <a:gd name="connsiteX7" fmla="*/ 0 w 643738"/>
                <a:gd name="connsiteY7" fmla="*/ 0 h 497434"/>
                <a:gd name="connsiteX0" fmla="*/ 0 w 643738"/>
                <a:gd name="connsiteY0" fmla="*/ 0 h 642214"/>
                <a:gd name="connsiteX1" fmla="*/ 36576 w 643738"/>
                <a:gd name="connsiteY1" fmla="*/ 197511 h 642214"/>
                <a:gd name="connsiteX2" fmla="*/ 168250 w 643738"/>
                <a:gd name="connsiteY2" fmla="*/ 270663 h 642214"/>
                <a:gd name="connsiteX3" fmla="*/ 628193 w 643738"/>
                <a:gd name="connsiteY3" fmla="*/ 642214 h 642214"/>
                <a:gd name="connsiteX4" fmla="*/ 643738 w 643738"/>
                <a:gd name="connsiteY4" fmla="*/ 365760 h 642214"/>
                <a:gd name="connsiteX5" fmla="*/ 256032 w 643738"/>
                <a:gd name="connsiteY5" fmla="*/ 36576 h 642214"/>
                <a:gd name="connsiteX6" fmla="*/ 73152 w 643738"/>
                <a:gd name="connsiteY6" fmla="*/ 7316 h 642214"/>
                <a:gd name="connsiteX7" fmla="*/ 0 w 643738"/>
                <a:gd name="connsiteY7" fmla="*/ 0 h 642214"/>
                <a:gd name="connsiteX0" fmla="*/ 0 w 689458"/>
                <a:gd name="connsiteY0" fmla="*/ 0 h 642214"/>
                <a:gd name="connsiteX1" fmla="*/ 36576 w 689458"/>
                <a:gd name="connsiteY1" fmla="*/ 197511 h 642214"/>
                <a:gd name="connsiteX2" fmla="*/ 168250 w 689458"/>
                <a:gd name="connsiteY2" fmla="*/ 270663 h 642214"/>
                <a:gd name="connsiteX3" fmla="*/ 628193 w 689458"/>
                <a:gd name="connsiteY3" fmla="*/ 642214 h 642214"/>
                <a:gd name="connsiteX4" fmla="*/ 689458 w 689458"/>
                <a:gd name="connsiteY4" fmla="*/ 403860 h 642214"/>
                <a:gd name="connsiteX5" fmla="*/ 256032 w 689458"/>
                <a:gd name="connsiteY5" fmla="*/ 36576 h 642214"/>
                <a:gd name="connsiteX6" fmla="*/ 73152 w 689458"/>
                <a:gd name="connsiteY6" fmla="*/ 7316 h 642214"/>
                <a:gd name="connsiteX7" fmla="*/ 0 w 689458"/>
                <a:gd name="connsiteY7" fmla="*/ 0 h 64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9458" h="642214">
                  <a:moveTo>
                    <a:pt x="0" y="0"/>
                  </a:moveTo>
                  <a:lnTo>
                    <a:pt x="36576" y="197511"/>
                  </a:lnTo>
                  <a:lnTo>
                    <a:pt x="168250" y="270663"/>
                  </a:lnTo>
                  <a:lnTo>
                    <a:pt x="628193" y="642214"/>
                  </a:lnTo>
                  <a:lnTo>
                    <a:pt x="689458" y="403860"/>
                  </a:lnTo>
                  <a:lnTo>
                    <a:pt x="256032" y="36576"/>
                  </a:lnTo>
                  <a:lnTo>
                    <a:pt x="73152" y="7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왼쪽/오른쪽 화살표 42"/>
          <p:cNvSpPr/>
          <p:nvPr/>
        </p:nvSpPr>
        <p:spPr>
          <a:xfrm>
            <a:off x="5508104" y="6037912"/>
            <a:ext cx="3024335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C9C4A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영상의학과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4" name="왼쪽/오른쪽 화살표 43"/>
          <p:cNvSpPr/>
          <p:nvPr/>
        </p:nvSpPr>
        <p:spPr>
          <a:xfrm>
            <a:off x="4500563" y="6037912"/>
            <a:ext cx="1007541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FEF8B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회의실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5" name="왼쪽/오른쪽 화살표 44"/>
          <p:cNvSpPr/>
          <p:nvPr/>
        </p:nvSpPr>
        <p:spPr>
          <a:xfrm>
            <a:off x="1763688" y="6037912"/>
            <a:ext cx="2738245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D7E4BD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유방암센터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045255" y="3299967"/>
            <a:ext cx="5085233" cy="1328467"/>
            <a:chOff x="5822699" y="3299967"/>
            <a:chExt cx="5085233" cy="1328467"/>
          </a:xfrm>
        </p:grpSpPr>
        <p:sp>
          <p:nvSpPr>
            <p:cNvPr id="83" name="TextBox 82"/>
            <p:cNvSpPr txBox="1"/>
            <p:nvPr/>
          </p:nvSpPr>
          <p:spPr>
            <a:xfrm>
              <a:off x="6228184" y="392781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 </a:t>
              </a:r>
              <a:r>
                <a:rPr lang="ko-KR" altLang="en-US" sz="900" b="1" dirty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홀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854760" y="3309233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822699" y="3701268"/>
              <a:ext cx="4154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874350" y="4046874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74350" y="4380282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60319" y="3708093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60319" y="4045128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760319" y="4377351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166637" y="3629774"/>
              <a:ext cx="2968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096917" y="329996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430708" y="4024847"/>
              <a:ext cx="388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TPS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433113" y="4397602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556554" y="362822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378972" y="4002906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7380312" y="5281378"/>
            <a:ext cx="728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MRI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촬영실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17535" y="5213102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MRI </a:t>
            </a: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기계실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871854" y="5213102"/>
            <a:ext cx="492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MRI</a:t>
            </a: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조정실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71750" y="5213102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일반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촬영실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53321" y="5213102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사무실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636002" y="5213102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초음파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804232" y="4513350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대기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118076" y="4411158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주사실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227108" y="3871759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CT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촬영실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847008" y="3553908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CT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조정실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563115" y="3109675"/>
            <a:ext cx="6174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CT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기계실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42695" y="2527722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판독실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891312" y="2901577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BMD</a:t>
            </a: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촬영실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819979" y="3278745"/>
            <a:ext cx="6351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MAMMO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480875" y="3076829"/>
            <a:ext cx="492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비품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보관실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16607" y="347784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창고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871644" y="2527722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회의실</a:t>
            </a:r>
            <a:endParaRPr lang="ko-KR" altLang="en-US" sz="800" b="1" dirty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980367" y="3564713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회의실</a:t>
            </a:r>
            <a:endParaRPr lang="ko-KR" altLang="en-US" sz="800" b="1" dirty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980367" y="4225179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회의실</a:t>
            </a:r>
            <a:endParaRPr lang="ko-KR" altLang="en-US" sz="800" b="1" dirty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273447" y="52366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다학제적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44212" y="2296890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외과진료실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886588" y="2235335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외과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264159" y="2296890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내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과진료실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798560" y="2235335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통합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357294" y="2117160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세척실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57295" y="2452757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처치실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408592" y="339962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대기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556882" y="4169955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탈의실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900993" y="3615065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탈의실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900994" y="3278745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코디실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312263" y="4264267"/>
            <a:ext cx="3241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2257822" y="320553"/>
            <a:ext cx="4831451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여성암센터</a:t>
            </a:r>
            <a:r>
              <a:rPr lang="ko-KR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: 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유방암센터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회의실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영상의학과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14298" y="52366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다학제적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805906" y="52366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다학제적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8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49807" y="764706"/>
            <a:ext cx="2594001" cy="784685"/>
            <a:chOff x="249807" y="764704"/>
            <a:chExt cx="4250756" cy="78468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89"/>
              <a:ext cx="4227513" cy="6588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4"/>
              <a:ext cx="876052" cy="246221"/>
              <a:chOff x="732246" y="1575813"/>
              <a:chExt cx="876570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760272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병동부  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4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80038" y="1074318"/>
            <a:ext cx="2133597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소아암 병동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표준 병동으로 구성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20977"/>
              </p:ext>
            </p:extLst>
          </p:nvPr>
        </p:nvGraphicFramePr>
        <p:xfrm>
          <a:off x="7020272" y="887814"/>
          <a:ext cx="172819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65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70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1804618" y="6037913"/>
            <a:ext cx="6097729" cy="226591"/>
            <a:chOff x="1804617" y="2670983"/>
            <a:chExt cx="6097729" cy="257949"/>
          </a:xfrm>
        </p:grpSpPr>
        <p:sp>
          <p:nvSpPr>
            <p:cNvPr id="42" name="왼쪽/오른쪽 화살표 41"/>
            <p:cNvSpPr/>
            <p:nvPr/>
          </p:nvSpPr>
          <p:spPr>
            <a:xfrm>
              <a:off x="1804617" y="2670984"/>
              <a:ext cx="2484581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표준 병동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(37</a:t>
              </a:r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병상</a:t>
              </a:r>
              <a:r>
                <a:rPr lang="en-US" altLang="ko-KR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)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3" name="왼쪽/오른쪽 화살표 42"/>
            <p:cNvSpPr/>
            <p:nvPr/>
          </p:nvSpPr>
          <p:spPr>
            <a:xfrm>
              <a:off x="5345608" y="2670983"/>
              <a:ext cx="2556738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D7E4BD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소아암 </a:t>
              </a:r>
              <a:r>
                <a:rPr lang="ko-KR" altLang="en-US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병동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(33</a:t>
              </a:r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병상</a:t>
              </a:r>
              <a:r>
                <a:rPr lang="en-US" altLang="ko-KR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)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627511" y="4425018"/>
            <a:ext cx="4396622" cy="947055"/>
            <a:chOff x="3627512" y="4425016"/>
            <a:chExt cx="4396622" cy="947055"/>
          </a:xfrm>
        </p:grpSpPr>
        <p:sp>
          <p:nvSpPr>
            <p:cNvPr id="55" name="직사각형 54"/>
            <p:cNvSpPr/>
            <p:nvPr/>
          </p:nvSpPr>
          <p:spPr>
            <a:xfrm>
              <a:off x="3627512" y="4425016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868145" y="4425016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429099" y="5156627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병원학</a:t>
              </a:r>
              <a:r>
                <a:rPr lang="ko-KR" altLang="en-US" sz="8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교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134652" y="4432710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병원학</a:t>
              </a:r>
              <a:r>
                <a:rPr lang="ko-KR" altLang="en-US" sz="8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교</a:t>
              </a: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03380" y="647112"/>
            <a:ext cx="1162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지상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층 병상수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01594" y="3673626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201594" y="5162455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804618" y="401810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487890" y="4653169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34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t="55338" r="44564" b="18190"/>
          <a:stretch/>
        </p:blipFill>
        <p:spPr>
          <a:xfrm>
            <a:off x="959628" y="1943100"/>
            <a:ext cx="7106250" cy="40005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043608" y="2363336"/>
            <a:ext cx="4435934" cy="1964448"/>
            <a:chOff x="1846609" y="3735179"/>
            <a:chExt cx="2217967" cy="982224"/>
          </a:xfrm>
        </p:grpSpPr>
        <p:sp>
          <p:nvSpPr>
            <p:cNvPr id="55" name="직사각형 54"/>
            <p:cNvSpPr/>
            <p:nvPr/>
          </p:nvSpPr>
          <p:spPr>
            <a:xfrm>
              <a:off x="3722816" y="4486571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46609" y="3735179"/>
              <a:ext cx="224581" cy="107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</a:t>
              </a:r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인실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030450" y="2319264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20590" y="5224576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27584" y="2978368"/>
            <a:ext cx="106183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49807" y="764706"/>
            <a:ext cx="2594001" cy="784685"/>
            <a:chOff x="249807" y="764704"/>
            <a:chExt cx="4250756" cy="78468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89"/>
              <a:ext cx="4227513" cy="6588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4"/>
              <a:ext cx="1697576" cy="246221"/>
              <a:chOff x="732246" y="1575813"/>
              <a:chExt cx="1698580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1582282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표준병동  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 bwMode="auto">
          <a:xfrm>
            <a:off x="250826" y="305164"/>
            <a:ext cx="191238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4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80038" y="1074318"/>
            <a:ext cx="2096728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병실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NS, </a:t>
            </a:r>
            <a:r>
              <a:rPr lang="ko-KR" altLang="en-US" sz="1100" dirty="0" err="1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휴게홀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환자휴게실 등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49605"/>
              </p:ext>
            </p:extLst>
          </p:nvPr>
        </p:nvGraphicFramePr>
        <p:xfrm>
          <a:off x="6372200" y="887814"/>
          <a:ext cx="237626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x 1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8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37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72735" y="647112"/>
            <a:ext cx="1423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표준병동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병상수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32097" y="237174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96367" y="237105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400" y="237867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04439" y="237961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86164" y="2389416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81259" y="4096952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23308" y="450912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67990" y="3677475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38862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02958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2257822" y="32055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표준병동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029797" y="2374340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35941" y="2382233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35130" y="5301208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541274" y="530910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806142" y="3809684"/>
            <a:ext cx="2679549" cy="2180686"/>
          </a:xfrm>
          <a:custGeom>
            <a:avLst/>
            <a:gdLst>
              <a:gd name="connsiteX0" fmla="*/ 0 w 1565453"/>
              <a:gd name="connsiteY0" fmla="*/ 1031443 h 1865376"/>
              <a:gd name="connsiteX1" fmla="*/ 0 w 1565453"/>
              <a:gd name="connsiteY1" fmla="*/ 0 h 1865376"/>
              <a:gd name="connsiteX2" fmla="*/ 1565453 w 1565453"/>
              <a:gd name="connsiteY2" fmla="*/ 1177747 h 1865376"/>
              <a:gd name="connsiteX3" fmla="*/ 980237 w 1565453"/>
              <a:gd name="connsiteY3" fmla="*/ 1865376 h 1865376"/>
              <a:gd name="connsiteX4" fmla="*/ 0 w 1565453"/>
              <a:gd name="connsiteY4" fmla="*/ 1031443 h 1865376"/>
              <a:gd name="connsiteX0" fmla="*/ 0 w 2679549"/>
              <a:gd name="connsiteY0" fmla="*/ 1031443 h 2165720"/>
              <a:gd name="connsiteX1" fmla="*/ 0 w 2679549"/>
              <a:gd name="connsiteY1" fmla="*/ 0 h 2165720"/>
              <a:gd name="connsiteX2" fmla="*/ 2679549 w 2679549"/>
              <a:gd name="connsiteY2" fmla="*/ 2165720 h 2165720"/>
              <a:gd name="connsiteX3" fmla="*/ 980237 w 2679549"/>
              <a:gd name="connsiteY3" fmla="*/ 1865376 h 2165720"/>
              <a:gd name="connsiteX4" fmla="*/ 0 w 2679549"/>
              <a:gd name="connsiteY4" fmla="*/ 1031443 h 2165720"/>
              <a:gd name="connsiteX0" fmla="*/ 0 w 2679549"/>
              <a:gd name="connsiteY0" fmla="*/ 1031443 h 2180686"/>
              <a:gd name="connsiteX1" fmla="*/ 0 w 2679549"/>
              <a:gd name="connsiteY1" fmla="*/ 0 h 2180686"/>
              <a:gd name="connsiteX2" fmla="*/ 2679549 w 2679549"/>
              <a:gd name="connsiteY2" fmla="*/ 2165720 h 2180686"/>
              <a:gd name="connsiteX3" fmla="*/ 854113 w 2679549"/>
              <a:gd name="connsiteY3" fmla="*/ 2180686 h 2180686"/>
              <a:gd name="connsiteX4" fmla="*/ 0 w 2679549"/>
              <a:gd name="connsiteY4" fmla="*/ 1031443 h 21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549" h="2180686">
                <a:moveTo>
                  <a:pt x="0" y="1031443"/>
                </a:moveTo>
                <a:lnTo>
                  <a:pt x="0" y="0"/>
                </a:lnTo>
                <a:lnTo>
                  <a:pt x="2679549" y="2165720"/>
                </a:lnTo>
                <a:lnTo>
                  <a:pt x="854113" y="2180686"/>
                </a:lnTo>
                <a:lnTo>
                  <a:pt x="0" y="1031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797559" y="3232284"/>
            <a:ext cx="2143922" cy="1458835"/>
            <a:chOff x="3797559" y="3232284"/>
            <a:chExt cx="2143922" cy="1458835"/>
          </a:xfrm>
        </p:grpSpPr>
        <p:sp>
          <p:nvSpPr>
            <p:cNvPr id="68" name="TextBox 67"/>
            <p:cNvSpPr txBox="1"/>
            <p:nvPr/>
          </p:nvSpPr>
          <p:spPr>
            <a:xfrm>
              <a:off x="4126368" y="3232284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세척실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43781" y="352663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47308" y="3850982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 준비실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79583" y="411409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797559" y="4352565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오물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16007" y="442181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린넨실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95801" y="4397602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욕실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46444" y="4068789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탈의실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243854" y="3809403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수간호사실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46444" y="3362403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상담실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501476" y="3245733"/>
            <a:ext cx="4317480" cy="2479132"/>
            <a:chOff x="3501476" y="3245733"/>
            <a:chExt cx="4317480" cy="2479132"/>
          </a:xfrm>
        </p:grpSpPr>
        <p:grpSp>
          <p:nvGrpSpPr>
            <p:cNvPr id="9" name="그룹 8"/>
            <p:cNvGrpSpPr/>
            <p:nvPr/>
          </p:nvGrpSpPr>
          <p:grpSpPr>
            <a:xfrm>
              <a:off x="3550334" y="3245733"/>
              <a:ext cx="4268622" cy="1382701"/>
              <a:chOff x="3550334" y="3245733"/>
              <a:chExt cx="4268622" cy="138270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228184" y="3927817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 </a:t>
                </a:r>
                <a:r>
                  <a:rPr lang="ko-KR" altLang="en-US" sz="900" b="1" dirty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홀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54759" y="3245733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822699" y="3701268"/>
                <a:ext cx="4154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창고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550334" y="367765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848950" y="4367582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60319" y="370809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760319" y="4045128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60319" y="4377351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160287" y="3650982"/>
                <a:ext cx="29687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096917" y="3299967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430708" y="4024847"/>
                <a:ext cx="38824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TPS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433113" y="4397602"/>
                <a:ext cx="3834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EPS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853473" y="404595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3803249" y="5174170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01476" y="5494033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동통신실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68516" y="4053401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</p:grpSp>
      <p:sp>
        <p:nvSpPr>
          <p:cNvPr id="42" name="왼쪽/오른쪽 화살표 41"/>
          <p:cNvSpPr/>
          <p:nvPr/>
        </p:nvSpPr>
        <p:spPr>
          <a:xfrm>
            <a:off x="1043608" y="6037913"/>
            <a:ext cx="4824536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표준 병동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(37</a:t>
            </a:r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병상</a:t>
            </a:r>
            <a:r>
              <a:rPr lang="en-US" altLang="ko-KR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)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839453" y="5646821"/>
            <a:ext cx="264694" cy="304800"/>
          </a:xfrm>
          <a:custGeom>
            <a:avLst/>
            <a:gdLst>
              <a:gd name="connsiteX0" fmla="*/ 0 w 264694"/>
              <a:gd name="connsiteY0" fmla="*/ 292768 h 292768"/>
              <a:gd name="connsiteX1" fmla="*/ 236621 w 264694"/>
              <a:gd name="connsiteY1" fmla="*/ 0 h 292768"/>
              <a:gd name="connsiteX2" fmla="*/ 264694 w 264694"/>
              <a:gd name="connsiteY2" fmla="*/ 24063 h 292768"/>
              <a:gd name="connsiteX3" fmla="*/ 0 w 264694"/>
              <a:gd name="connsiteY3" fmla="*/ 292768 h 292768"/>
              <a:gd name="connsiteX0" fmla="*/ 0 w 264694"/>
              <a:gd name="connsiteY0" fmla="*/ 292768 h 292768"/>
              <a:gd name="connsiteX1" fmla="*/ 236621 w 264694"/>
              <a:gd name="connsiteY1" fmla="*/ 0 h 292768"/>
              <a:gd name="connsiteX2" fmla="*/ 264694 w 264694"/>
              <a:gd name="connsiteY2" fmla="*/ 24063 h 292768"/>
              <a:gd name="connsiteX3" fmla="*/ 176463 w 264694"/>
              <a:gd name="connsiteY3" fmla="*/ 116305 h 292768"/>
              <a:gd name="connsiteX4" fmla="*/ 0 w 264694"/>
              <a:gd name="connsiteY4" fmla="*/ 292768 h 292768"/>
              <a:gd name="connsiteX0" fmla="*/ 0 w 264694"/>
              <a:gd name="connsiteY0" fmla="*/ 292768 h 304800"/>
              <a:gd name="connsiteX1" fmla="*/ 236621 w 264694"/>
              <a:gd name="connsiteY1" fmla="*/ 0 h 304800"/>
              <a:gd name="connsiteX2" fmla="*/ 264694 w 264694"/>
              <a:gd name="connsiteY2" fmla="*/ 24063 h 304800"/>
              <a:gd name="connsiteX3" fmla="*/ 44116 w 264694"/>
              <a:gd name="connsiteY3" fmla="*/ 304800 h 304800"/>
              <a:gd name="connsiteX4" fmla="*/ 0 w 264694"/>
              <a:gd name="connsiteY4" fmla="*/ 29276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94" h="304800">
                <a:moveTo>
                  <a:pt x="0" y="292768"/>
                </a:moveTo>
                <a:lnTo>
                  <a:pt x="236621" y="0"/>
                </a:lnTo>
                <a:lnTo>
                  <a:pt x="264694" y="24063"/>
                </a:lnTo>
                <a:lnTo>
                  <a:pt x="44116" y="304800"/>
                </a:lnTo>
                <a:lnTo>
                  <a:pt x="0" y="2927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49807" y="764706"/>
            <a:ext cx="2594001" cy="784685"/>
            <a:chOff x="249807" y="764704"/>
            <a:chExt cx="4250756" cy="78468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89"/>
              <a:ext cx="4227513" cy="6588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4"/>
              <a:ext cx="2033806" cy="246221"/>
              <a:chOff x="732246" y="1575813"/>
              <a:chExt cx="2035009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3" y="1575813"/>
                <a:ext cx="1918712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소아</a:t>
                </a:r>
                <a:r>
                  <a:rPr lang="ko-KR" altLang="en-US" sz="1600" dirty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암</a:t>
                </a: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병동  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 bwMode="auto">
          <a:xfrm>
            <a:off x="250826" y="305164"/>
            <a:ext cx="191238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4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80038" y="1074318"/>
            <a:ext cx="2096728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병실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NS, </a:t>
            </a:r>
            <a:r>
              <a:rPr lang="ko-KR" altLang="en-US" sz="1100" dirty="0" err="1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휴게홀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환자휴게실 등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71248"/>
              </p:ext>
            </p:extLst>
          </p:nvPr>
        </p:nvGraphicFramePr>
        <p:xfrm>
          <a:off x="6372200" y="887814"/>
          <a:ext cx="237626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x 1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7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33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02203" y="647112"/>
            <a:ext cx="15648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소아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암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병동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병상수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3" t="55779" r="19978" b="18190"/>
          <a:stretch/>
        </p:blipFill>
        <p:spPr>
          <a:xfrm>
            <a:off x="968178" y="2009774"/>
            <a:ext cx="7604322" cy="3933826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385432" y="3871677"/>
            <a:ext cx="318878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77922" y="2319264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59632" y="5224576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34542" y="237105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90025" y="237867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50719" y="237961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904147" y="2779296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37002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91833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3" name="왼쪽/오른쪽 화살표 42"/>
          <p:cNvSpPr/>
          <p:nvPr/>
        </p:nvSpPr>
        <p:spPr>
          <a:xfrm>
            <a:off x="3275856" y="6037912"/>
            <a:ext cx="5256583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D7E4BD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소아암 </a:t>
            </a:r>
            <a:r>
              <a:rPr lang="ko-KR" altLang="en-US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병동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(33</a:t>
            </a:r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병상</a:t>
            </a:r>
            <a:r>
              <a:rPr lang="en-US" altLang="ko-KR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)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72200" y="314154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612122" y="5357513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90025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11330" y="5348817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96336" y="4581128"/>
            <a:ext cx="9284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놀이실</a:t>
            </a:r>
            <a:r>
              <a:rPr lang="en-US" altLang="ko-KR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/</a:t>
            </a:r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도서실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2257822" y="320553"/>
            <a:ext cx="1320874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소아</a:t>
            </a:r>
            <a:r>
              <a:rPr lang="ko-KR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암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병동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86794" y="2374340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92938" y="2382233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292127" y="5301208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98271" y="530910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203848" y="5311313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면</a:t>
            </a:r>
            <a:r>
              <a: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회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715126" y="3429580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교</a:t>
            </a:r>
            <a:r>
              <a: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무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141105" y="38943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병원학교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저학년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21381" y="5301208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병원학교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고학년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071616" y="2099462"/>
            <a:ext cx="2553005" cy="2106778"/>
            <a:chOff x="6071616" y="2099462"/>
            <a:chExt cx="2553005" cy="2106778"/>
          </a:xfrm>
        </p:grpSpPr>
        <p:sp>
          <p:nvSpPr>
            <p:cNvPr id="6" name="자유형 5"/>
            <p:cNvSpPr/>
            <p:nvPr/>
          </p:nvSpPr>
          <p:spPr>
            <a:xfrm>
              <a:off x="6071616" y="2099462"/>
              <a:ext cx="2494483" cy="1543508"/>
            </a:xfrm>
            <a:custGeom>
              <a:avLst/>
              <a:gdLst>
                <a:gd name="connsiteX0" fmla="*/ 29261 w 2494483"/>
                <a:gd name="connsiteY0" fmla="*/ 197511 h 1543508"/>
                <a:gd name="connsiteX1" fmla="*/ 234086 w 2494483"/>
                <a:gd name="connsiteY1" fmla="*/ 402336 h 1543508"/>
                <a:gd name="connsiteX2" fmla="*/ 555955 w 2494483"/>
                <a:gd name="connsiteY2" fmla="*/ 577901 h 1543508"/>
                <a:gd name="connsiteX3" fmla="*/ 855878 w 2494483"/>
                <a:gd name="connsiteY3" fmla="*/ 768096 h 1543508"/>
                <a:gd name="connsiteX4" fmla="*/ 1031443 w 2494483"/>
                <a:gd name="connsiteY4" fmla="*/ 1031444 h 1543508"/>
                <a:gd name="connsiteX5" fmla="*/ 1492301 w 2494483"/>
                <a:gd name="connsiteY5" fmla="*/ 1382573 h 1543508"/>
                <a:gd name="connsiteX6" fmla="*/ 1975104 w 2494483"/>
                <a:gd name="connsiteY6" fmla="*/ 1543508 h 1543508"/>
                <a:gd name="connsiteX7" fmla="*/ 2494483 w 2494483"/>
                <a:gd name="connsiteY7" fmla="*/ 1309421 h 1543508"/>
                <a:gd name="connsiteX8" fmla="*/ 2121408 w 2494483"/>
                <a:gd name="connsiteY8" fmla="*/ 621792 h 1543508"/>
                <a:gd name="connsiteX9" fmla="*/ 1009498 w 2494483"/>
                <a:gd name="connsiteY9" fmla="*/ 29261 h 1543508"/>
                <a:gd name="connsiteX10" fmla="*/ 0 w 2494483"/>
                <a:gd name="connsiteY10" fmla="*/ 0 h 1543508"/>
                <a:gd name="connsiteX11" fmla="*/ 29261 w 2494483"/>
                <a:gd name="connsiteY11" fmla="*/ 197511 h 154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4483" h="1543508">
                  <a:moveTo>
                    <a:pt x="29261" y="197511"/>
                  </a:moveTo>
                  <a:lnTo>
                    <a:pt x="234086" y="402336"/>
                  </a:lnTo>
                  <a:lnTo>
                    <a:pt x="555955" y="577901"/>
                  </a:lnTo>
                  <a:lnTo>
                    <a:pt x="855878" y="768096"/>
                  </a:lnTo>
                  <a:lnTo>
                    <a:pt x="1031443" y="1031444"/>
                  </a:lnTo>
                  <a:lnTo>
                    <a:pt x="1492301" y="1382573"/>
                  </a:lnTo>
                  <a:lnTo>
                    <a:pt x="1975104" y="1543508"/>
                  </a:lnTo>
                  <a:lnTo>
                    <a:pt x="2494483" y="1309421"/>
                  </a:lnTo>
                  <a:lnTo>
                    <a:pt x="2121408" y="621792"/>
                  </a:lnTo>
                  <a:lnTo>
                    <a:pt x="1009498" y="29261"/>
                  </a:lnTo>
                  <a:lnTo>
                    <a:pt x="0" y="0"/>
                  </a:lnTo>
                  <a:lnTo>
                    <a:pt x="29261" y="1975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7980883" y="3708806"/>
              <a:ext cx="643738" cy="497434"/>
            </a:xfrm>
            <a:custGeom>
              <a:avLst/>
              <a:gdLst>
                <a:gd name="connsiteX0" fmla="*/ 0 w 643738"/>
                <a:gd name="connsiteY0" fmla="*/ 0 h 497434"/>
                <a:gd name="connsiteX1" fmla="*/ 36576 w 643738"/>
                <a:gd name="connsiteY1" fmla="*/ 197511 h 497434"/>
                <a:gd name="connsiteX2" fmla="*/ 168250 w 643738"/>
                <a:gd name="connsiteY2" fmla="*/ 270663 h 497434"/>
                <a:gd name="connsiteX3" fmla="*/ 468173 w 643738"/>
                <a:gd name="connsiteY3" fmla="*/ 497434 h 497434"/>
                <a:gd name="connsiteX4" fmla="*/ 643738 w 643738"/>
                <a:gd name="connsiteY4" fmla="*/ 365760 h 497434"/>
                <a:gd name="connsiteX5" fmla="*/ 256032 w 643738"/>
                <a:gd name="connsiteY5" fmla="*/ 36576 h 497434"/>
                <a:gd name="connsiteX6" fmla="*/ 73152 w 643738"/>
                <a:gd name="connsiteY6" fmla="*/ 7316 h 497434"/>
                <a:gd name="connsiteX7" fmla="*/ 0 w 643738"/>
                <a:gd name="connsiteY7" fmla="*/ 0 h 49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3738" h="497434">
                  <a:moveTo>
                    <a:pt x="0" y="0"/>
                  </a:moveTo>
                  <a:lnTo>
                    <a:pt x="36576" y="197511"/>
                  </a:lnTo>
                  <a:lnTo>
                    <a:pt x="168250" y="270663"/>
                  </a:lnTo>
                  <a:lnTo>
                    <a:pt x="468173" y="497434"/>
                  </a:lnTo>
                  <a:lnTo>
                    <a:pt x="643738" y="365760"/>
                  </a:lnTo>
                  <a:lnTo>
                    <a:pt x="256032" y="36576"/>
                  </a:lnTo>
                  <a:lnTo>
                    <a:pt x="73152" y="7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045255" y="3245733"/>
            <a:ext cx="5753770" cy="1382701"/>
            <a:chOff x="5822699" y="3245733"/>
            <a:chExt cx="5753770" cy="1382701"/>
          </a:xfrm>
        </p:grpSpPr>
        <p:sp>
          <p:nvSpPr>
            <p:cNvPr id="45" name="TextBox 44"/>
            <p:cNvSpPr txBox="1"/>
            <p:nvPr/>
          </p:nvSpPr>
          <p:spPr>
            <a:xfrm>
              <a:off x="6228184" y="392781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 </a:t>
              </a:r>
              <a:r>
                <a:rPr lang="ko-KR" altLang="en-US" sz="900" b="1" dirty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홀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54760" y="3245733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822699" y="3701268"/>
              <a:ext cx="4154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8950" y="4046874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48950" y="4367582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0319" y="3701743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0319" y="4038778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60319" y="4371001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66637" y="3631932"/>
              <a:ext cx="2968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96917" y="329996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30708" y="4024847"/>
              <a:ext cx="388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TPS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433113" y="4397602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351616" y="364092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385322" y="4007802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186618" y="4256631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53147" y="2319264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P.S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3216493" y="3215021"/>
            <a:ext cx="2447556" cy="1444223"/>
            <a:chOff x="3554883" y="3235156"/>
            <a:chExt cx="2447556" cy="1444223"/>
          </a:xfrm>
        </p:grpSpPr>
        <p:sp>
          <p:nvSpPr>
            <p:cNvPr id="100" name="TextBox 99"/>
            <p:cNvSpPr txBox="1"/>
            <p:nvPr/>
          </p:nvSpPr>
          <p:spPr>
            <a:xfrm>
              <a:off x="5225980" y="446393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세척실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39982" y="4158939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267943" y="383217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 준비실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391278" y="357605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493763" y="323515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오물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145056" y="3297700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린넨실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063145" y="333145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욕실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027001" y="3655432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탈의실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994978" y="391803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수간호사실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008401" y="4327600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상담실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554883" y="3331450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배선실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8932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5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 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49807" y="764701"/>
            <a:ext cx="4250756" cy="792091"/>
            <a:chOff x="249807" y="764701"/>
            <a:chExt cx="4250756" cy="61654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60527"/>
              <a:ext cx="4227513" cy="520715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1"/>
              <a:ext cx="876052" cy="227015"/>
              <a:chOff x="732246" y="1575813"/>
              <a:chExt cx="876572" cy="225851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760274" cy="190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병동부  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8" y="1074318"/>
            <a:ext cx="2274662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완화의료 병동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표준 병동으로 구성</a:t>
            </a:r>
            <a:endParaRPr lang="ko-KR" altLang="en-US" sz="1100" dirty="0">
              <a:effectLst>
                <a:glow rad="139700">
                  <a:schemeClr val="bg1"/>
                </a:glow>
              </a:effectLst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201594" y="3673626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01594" y="5162455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634866" y="4418453"/>
            <a:ext cx="341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68144" y="4418453"/>
            <a:ext cx="341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04618" y="401810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87890" y="4653169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371432" y="5109292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교육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903380" y="647112"/>
            <a:ext cx="11624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지상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층 병상수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1287" y="4202774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804618" y="6037913"/>
            <a:ext cx="6097729" cy="226591"/>
            <a:chOff x="1804617" y="2670983"/>
            <a:chExt cx="6097729" cy="257949"/>
          </a:xfrm>
        </p:grpSpPr>
        <p:sp>
          <p:nvSpPr>
            <p:cNvPr id="31" name="왼쪽/오른쪽 화살표 30"/>
            <p:cNvSpPr/>
            <p:nvPr/>
          </p:nvSpPr>
          <p:spPr>
            <a:xfrm>
              <a:off x="1804617" y="2670984"/>
              <a:ext cx="2484581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표준 병동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(41</a:t>
              </a:r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병상</a:t>
              </a:r>
              <a:r>
                <a:rPr lang="en-US" altLang="ko-KR" sz="10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)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2" name="왼쪽/오른쪽 화살표 31"/>
            <p:cNvSpPr/>
            <p:nvPr/>
          </p:nvSpPr>
          <p:spPr>
            <a:xfrm>
              <a:off x="5345608" y="2670983"/>
              <a:ext cx="2556738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D7E4BD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완화의료 병동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(22</a:t>
              </a:r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병상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)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61251"/>
              </p:ext>
            </p:extLst>
          </p:nvPr>
        </p:nvGraphicFramePr>
        <p:xfrm>
          <a:off x="7020272" y="887814"/>
          <a:ext cx="172819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65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63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2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55458" r="44606" b="18271"/>
          <a:stretch/>
        </p:blipFill>
        <p:spPr>
          <a:xfrm>
            <a:off x="914400" y="1962150"/>
            <a:ext cx="7151478" cy="3971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8932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5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 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49807" y="764701"/>
            <a:ext cx="4250756" cy="792091"/>
            <a:chOff x="249807" y="764701"/>
            <a:chExt cx="4250756" cy="61654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60527"/>
              <a:ext cx="4227513" cy="520715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1"/>
              <a:ext cx="876052" cy="227015"/>
              <a:chOff x="732246" y="1575813"/>
              <a:chExt cx="876572" cy="225851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760274" cy="190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병동부  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8" y="1074318"/>
            <a:ext cx="2274662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완화의료 병동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표준 병동으로 구성</a:t>
            </a:r>
            <a:endParaRPr lang="ko-KR" altLang="en-US" sz="1100" dirty="0">
              <a:effectLst>
                <a:glow rad="139700">
                  <a:schemeClr val="bg1"/>
                </a:glow>
              </a:effectLst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72736" y="647112"/>
            <a:ext cx="1423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준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병동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병상수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1" name="왼쪽/오른쪽 화살표 30"/>
          <p:cNvSpPr/>
          <p:nvPr/>
        </p:nvSpPr>
        <p:spPr>
          <a:xfrm>
            <a:off x="1043608" y="6037912"/>
            <a:ext cx="4824536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표준 병동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(41</a:t>
            </a:r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병상</a:t>
            </a:r>
            <a:r>
              <a:rPr lang="en-US" altLang="ko-KR" sz="14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)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2257822" y="320553"/>
            <a:ext cx="1090042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표준병동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39729"/>
              </p:ext>
            </p:extLst>
          </p:nvPr>
        </p:nvGraphicFramePr>
        <p:xfrm>
          <a:off x="6372200" y="887814"/>
          <a:ext cx="237626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x 1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9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41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2" name="그룹 71"/>
          <p:cNvGrpSpPr/>
          <p:nvPr/>
        </p:nvGrpSpPr>
        <p:grpSpPr>
          <a:xfrm>
            <a:off x="1043608" y="2363336"/>
            <a:ext cx="4455026" cy="1907732"/>
            <a:chOff x="1846609" y="3735179"/>
            <a:chExt cx="2227513" cy="953866"/>
          </a:xfrm>
        </p:grpSpPr>
        <p:sp>
          <p:nvSpPr>
            <p:cNvPr id="73" name="직사각형 72"/>
            <p:cNvSpPr/>
            <p:nvPr/>
          </p:nvSpPr>
          <p:spPr>
            <a:xfrm>
              <a:off x="3732362" y="4458213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846609" y="3735179"/>
              <a:ext cx="224581" cy="107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</a:t>
              </a:r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인실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6030450" y="2319264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020590" y="5224576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827584" y="2978368"/>
            <a:ext cx="106183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32097" y="237174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596367" y="237105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461400" y="237867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304439" y="237961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86164" y="2389416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81259" y="4096952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723308" y="450912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667990" y="3677475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2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338862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202958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029797" y="2374340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535941" y="2382233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35130" y="5301208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541274" y="530910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236819" y="494116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797559" y="3232284"/>
            <a:ext cx="2143922" cy="1458835"/>
            <a:chOff x="3797559" y="3232284"/>
            <a:chExt cx="2143922" cy="1458835"/>
          </a:xfrm>
        </p:grpSpPr>
        <p:sp>
          <p:nvSpPr>
            <p:cNvPr id="41" name="TextBox 40"/>
            <p:cNvSpPr txBox="1"/>
            <p:nvPr/>
          </p:nvSpPr>
          <p:spPr>
            <a:xfrm>
              <a:off x="4126368" y="3232284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세척실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43781" y="352663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47308" y="3850982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 준비실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79583" y="411409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97559" y="4352565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오물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16007" y="442181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린넨실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5801" y="4397602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욕실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46444" y="4068789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탈의실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43854" y="3809403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수간호사실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46446" y="3410530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상담실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560605" y="3245733"/>
            <a:ext cx="4258351" cy="2318399"/>
            <a:chOff x="3560605" y="3245733"/>
            <a:chExt cx="4258351" cy="2318399"/>
          </a:xfrm>
        </p:grpSpPr>
        <p:grpSp>
          <p:nvGrpSpPr>
            <p:cNvPr id="52" name="그룹 51"/>
            <p:cNvGrpSpPr/>
            <p:nvPr/>
          </p:nvGrpSpPr>
          <p:grpSpPr>
            <a:xfrm>
              <a:off x="3560605" y="3245733"/>
              <a:ext cx="4258351" cy="1382701"/>
              <a:chOff x="3560605" y="3245733"/>
              <a:chExt cx="4258351" cy="138270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6228184" y="3927817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 </a:t>
                </a:r>
                <a:r>
                  <a:rPr lang="ko-KR" altLang="en-US" sz="900" b="1" dirty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홀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854760" y="3245733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22699" y="3701268"/>
                <a:ext cx="4154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창고</a:t>
                </a:r>
                <a:endPara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560605" y="3685720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846623" y="4367582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738942" y="3701743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60319" y="4038778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760319" y="4371001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166637" y="3657332"/>
                <a:ext cx="29687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096917" y="3299967"/>
                <a:ext cx="3513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P.S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430708" y="4024847"/>
                <a:ext cx="38824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TPS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433113" y="4397602"/>
                <a:ext cx="3834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EPS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846623" y="4042731"/>
                <a:ext cx="35298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effectLst>
                      <a:glow rad="127000">
                        <a:schemeClr val="bg1"/>
                      </a:glow>
                    </a:effectLst>
                    <a:latin typeface="+mn-ea"/>
                  </a:rPr>
                  <a:t>E/V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739735" y="5333300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68516" y="4053401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0509" y="3811219"/>
            <a:ext cx="2304288" cy="2128723"/>
            <a:chOff x="870509" y="3811219"/>
            <a:chExt cx="2304288" cy="2128723"/>
          </a:xfrm>
        </p:grpSpPr>
        <p:sp>
          <p:nvSpPr>
            <p:cNvPr id="39" name="자유형 38"/>
            <p:cNvSpPr/>
            <p:nvPr/>
          </p:nvSpPr>
          <p:spPr>
            <a:xfrm>
              <a:off x="870509" y="3811219"/>
              <a:ext cx="1565453" cy="1865376"/>
            </a:xfrm>
            <a:custGeom>
              <a:avLst/>
              <a:gdLst>
                <a:gd name="connsiteX0" fmla="*/ 0 w 1565453"/>
                <a:gd name="connsiteY0" fmla="*/ 1031443 h 1865376"/>
                <a:gd name="connsiteX1" fmla="*/ 0 w 1565453"/>
                <a:gd name="connsiteY1" fmla="*/ 0 h 1865376"/>
                <a:gd name="connsiteX2" fmla="*/ 1565453 w 1565453"/>
                <a:gd name="connsiteY2" fmla="*/ 1177747 h 1865376"/>
                <a:gd name="connsiteX3" fmla="*/ 980237 w 1565453"/>
                <a:gd name="connsiteY3" fmla="*/ 1865376 h 1865376"/>
                <a:gd name="connsiteX4" fmla="*/ 0 w 1565453"/>
                <a:gd name="connsiteY4" fmla="*/ 1031443 h 186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5453" h="1865376">
                  <a:moveTo>
                    <a:pt x="0" y="1031443"/>
                  </a:moveTo>
                  <a:lnTo>
                    <a:pt x="0" y="0"/>
                  </a:lnTo>
                  <a:lnTo>
                    <a:pt x="1565453" y="1177747"/>
                  </a:lnTo>
                  <a:lnTo>
                    <a:pt x="980237" y="1865376"/>
                  </a:lnTo>
                  <a:lnTo>
                    <a:pt x="0" y="10314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450592" y="5252314"/>
              <a:ext cx="724205" cy="687628"/>
            </a:xfrm>
            <a:custGeom>
              <a:avLst/>
              <a:gdLst>
                <a:gd name="connsiteX0" fmla="*/ 0 w 724205"/>
                <a:gd name="connsiteY0" fmla="*/ 321868 h 687628"/>
                <a:gd name="connsiteX1" fmla="*/ 460858 w 724205"/>
                <a:gd name="connsiteY1" fmla="*/ 680313 h 687628"/>
                <a:gd name="connsiteX2" fmla="*/ 724205 w 724205"/>
                <a:gd name="connsiteY2" fmla="*/ 687628 h 687628"/>
                <a:gd name="connsiteX3" fmla="*/ 665683 w 724205"/>
                <a:gd name="connsiteY3" fmla="*/ 475488 h 687628"/>
                <a:gd name="connsiteX4" fmla="*/ 95098 w 724205"/>
                <a:gd name="connsiteY4" fmla="*/ 0 h 687628"/>
                <a:gd name="connsiteX5" fmla="*/ 21946 w 724205"/>
                <a:gd name="connsiteY5" fmla="*/ 190195 h 687628"/>
                <a:gd name="connsiteX6" fmla="*/ 0 w 724205"/>
                <a:gd name="connsiteY6" fmla="*/ 321868 h 68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205" h="687628">
                  <a:moveTo>
                    <a:pt x="0" y="321868"/>
                  </a:moveTo>
                  <a:lnTo>
                    <a:pt x="460858" y="680313"/>
                  </a:lnTo>
                  <a:lnTo>
                    <a:pt x="724205" y="687628"/>
                  </a:lnTo>
                  <a:lnTo>
                    <a:pt x="665683" y="475488"/>
                  </a:lnTo>
                  <a:lnTo>
                    <a:pt x="95098" y="0"/>
                  </a:lnTo>
                  <a:lnTo>
                    <a:pt x="21946" y="190195"/>
                  </a:lnTo>
                  <a:lnTo>
                    <a:pt x="0" y="321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8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50826" y="305164"/>
            <a:ext cx="198932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5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 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49807" y="764701"/>
            <a:ext cx="4250756" cy="792091"/>
            <a:chOff x="249807" y="764701"/>
            <a:chExt cx="4250756" cy="61654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60527"/>
              <a:ext cx="4227513" cy="520715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1"/>
              <a:ext cx="876052" cy="227015"/>
              <a:chOff x="732246" y="1575813"/>
              <a:chExt cx="876572" cy="225851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760274" cy="190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병동부  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8" y="1074318"/>
            <a:ext cx="2274662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완화의료 병동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표준 병동으로 구성</a:t>
            </a:r>
            <a:endParaRPr lang="ko-KR" altLang="en-US" sz="1100" dirty="0">
              <a:effectLst>
                <a:glow rad="139700">
                  <a:schemeClr val="bg1"/>
                </a:glow>
              </a:effectLst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201594" y="3673626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01594" y="5162455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634866" y="4418453"/>
            <a:ext cx="341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68144" y="4418453"/>
            <a:ext cx="341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04618" y="401810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87890" y="4653169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n-ea"/>
              </a:rPr>
              <a:t>환자</a:t>
            </a:r>
            <a:endParaRPr lang="en-US" altLang="ko-KR" sz="9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371432" y="5109292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교육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631672" y="647112"/>
            <a:ext cx="17059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완화의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료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병동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병상수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1287" y="4202774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>
            <a:off x="3203848" y="6037911"/>
            <a:ext cx="5256584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D7E4BD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완화의료 병동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(22</a:t>
            </a:r>
            <a:r>
              <a:rPr lang="ko-KR" altLang="en-US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병상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)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2257822" y="320553"/>
            <a:ext cx="1633460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완화의료 병동</a:t>
            </a:r>
            <a:r>
              <a:rPr lang="en-US" altLang="ko-KR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sz="1600" spc="-50" dirty="0" smtClean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5" t="55458" r="19929" b="18271"/>
          <a:stretch/>
        </p:blipFill>
        <p:spPr>
          <a:xfrm>
            <a:off x="1013023" y="1962150"/>
            <a:ext cx="7572375" cy="3971926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9411"/>
              </p:ext>
            </p:extLst>
          </p:nvPr>
        </p:nvGraphicFramePr>
        <p:xfrm>
          <a:off x="6372200" y="887814"/>
          <a:ext cx="237626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x 6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6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0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인실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x 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병상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effectLst/>
                        </a:rPr>
                        <a:t>합  계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effectLst/>
                        </a:rPr>
                        <a:t>22</a:t>
                      </a:r>
                      <a:r>
                        <a:rPr lang="ko-KR" altLang="en-US" sz="1100" b="1" dirty="0" smtClean="0">
                          <a:effectLst/>
                        </a:rPr>
                        <a:t>병상</a:t>
                      </a:r>
                      <a:endParaRPr lang="ko-KR" altLang="en-US" sz="11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4416002" y="3822691"/>
            <a:ext cx="318878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NS</a:t>
            </a:r>
            <a:endParaRPr lang="ko-KR" altLang="en-US" sz="9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77922" y="2319264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34542" y="237105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90025" y="2378670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50719" y="2379618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52120" y="2636912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종</a:t>
            </a:r>
            <a:r>
              <a: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교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37002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47234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72200" y="3141548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15186" y="5357513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90025" y="5340994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4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60232" y="5348817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행정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736140" y="4581128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환자휴게실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286794" y="2374340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92938" y="2382233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292127" y="5301208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전공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의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98271" y="530910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당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직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203848" y="5311313"/>
            <a:ext cx="449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15126" y="3429580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(1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인실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64288" y="4077652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자원봉사자실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596336" y="5301208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교육실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59632" y="5224576"/>
            <a:ext cx="1061830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휴게홀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64088" y="5354746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가</a:t>
            </a:r>
            <a:r>
              <a:rPr lang="ko-KR" altLang="en-US" sz="800" b="1" dirty="0" err="1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족</a:t>
            </a:r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940152" y="2939314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거실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40401" y="3738518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평온실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(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거실</a:t>
            </a:r>
            <a:r>
              <a:rPr lang="en-US" altLang="ko-KR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)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045255" y="3245733"/>
            <a:ext cx="5729746" cy="1382701"/>
            <a:chOff x="5822699" y="3245733"/>
            <a:chExt cx="5729746" cy="1382701"/>
          </a:xfrm>
        </p:grpSpPr>
        <p:sp>
          <p:nvSpPr>
            <p:cNvPr id="74" name="TextBox 73"/>
            <p:cNvSpPr txBox="1"/>
            <p:nvPr/>
          </p:nvSpPr>
          <p:spPr>
            <a:xfrm>
              <a:off x="6228184" y="392781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 </a:t>
              </a:r>
              <a:r>
                <a:rPr lang="ko-KR" altLang="en-US" sz="900" b="1" dirty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홀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54760" y="3245733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22699" y="3701268"/>
              <a:ext cx="4154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48950" y="4046874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48950" y="4367582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60319" y="3701743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60319" y="4038778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0319" y="4371001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180360" y="3644632"/>
              <a:ext cx="2968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96917" y="329996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30708" y="4024847"/>
              <a:ext cx="388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TPS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33113" y="4397602"/>
              <a:ext cx="383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EPS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351616" y="3640927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385322" y="4013754"/>
              <a:ext cx="3529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E/V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201067" y="4397602"/>
              <a:ext cx="351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>
                  <a:effectLst>
                    <a:glow rad="127000">
                      <a:schemeClr val="bg1"/>
                    </a:glow>
                  </a:effectLst>
                  <a:latin typeface="+mn-ea"/>
                </a:rPr>
                <a:t>P.S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228864" y="3215021"/>
            <a:ext cx="2418952" cy="1444223"/>
            <a:chOff x="3567254" y="3235156"/>
            <a:chExt cx="2418952" cy="1444223"/>
          </a:xfrm>
        </p:grpSpPr>
        <p:sp>
          <p:nvSpPr>
            <p:cNvPr id="90" name="TextBox 89"/>
            <p:cNvSpPr txBox="1"/>
            <p:nvPr/>
          </p:nvSpPr>
          <p:spPr>
            <a:xfrm>
              <a:off x="5225980" y="446393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세척실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339982" y="4158939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233389" y="3869936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처치 준비실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391278" y="357605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창고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93763" y="323515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오물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처리실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145056" y="3297700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린넨실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63145" y="3331450"/>
              <a:ext cx="3898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욕실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05433" y="3668838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탈의실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94978" y="391803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수간호사실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008401" y="4327600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상담실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567254" y="3331450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배선실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53147" y="2319264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P.S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804525" y="1844824"/>
            <a:ext cx="2820096" cy="2361416"/>
            <a:chOff x="5804525" y="1844824"/>
            <a:chExt cx="2820096" cy="2361416"/>
          </a:xfrm>
        </p:grpSpPr>
        <p:grpSp>
          <p:nvGrpSpPr>
            <p:cNvPr id="69" name="그룹 68"/>
            <p:cNvGrpSpPr/>
            <p:nvPr/>
          </p:nvGrpSpPr>
          <p:grpSpPr>
            <a:xfrm>
              <a:off x="6071616" y="2099462"/>
              <a:ext cx="2553005" cy="2106778"/>
              <a:chOff x="6071616" y="2099462"/>
              <a:chExt cx="2553005" cy="2106778"/>
            </a:xfrm>
          </p:grpSpPr>
          <p:sp>
            <p:nvSpPr>
              <p:cNvPr id="70" name="자유형 69"/>
              <p:cNvSpPr/>
              <p:nvPr/>
            </p:nvSpPr>
            <p:spPr>
              <a:xfrm>
                <a:off x="6071616" y="2099462"/>
                <a:ext cx="2494483" cy="1543508"/>
              </a:xfrm>
              <a:custGeom>
                <a:avLst/>
                <a:gdLst>
                  <a:gd name="connsiteX0" fmla="*/ 29261 w 2494483"/>
                  <a:gd name="connsiteY0" fmla="*/ 197511 h 1543508"/>
                  <a:gd name="connsiteX1" fmla="*/ 234086 w 2494483"/>
                  <a:gd name="connsiteY1" fmla="*/ 402336 h 1543508"/>
                  <a:gd name="connsiteX2" fmla="*/ 555955 w 2494483"/>
                  <a:gd name="connsiteY2" fmla="*/ 577901 h 1543508"/>
                  <a:gd name="connsiteX3" fmla="*/ 855878 w 2494483"/>
                  <a:gd name="connsiteY3" fmla="*/ 768096 h 1543508"/>
                  <a:gd name="connsiteX4" fmla="*/ 1031443 w 2494483"/>
                  <a:gd name="connsiteY4" fmla="*/ 1031444 h 1543508"/>
                  <a:gd name="connsiteX5" fmla="*/ 1492301 w 2494483"/>
                  <a:gd name="connsiteY5" fmla="*/ 1382573 h 1543508"/>
                  <a:gd name="connsiteX6" fmla="*/ 1975104 w 2494483"/>
                  <a:gd name="connsiteY6" fmla="*/ 1543508 h 1543508"/>
                  <a:gd name="connsiteX7" fmla="*/ 2494483 w 2494483"/>
                  <a:gd name="connsiteY7" fmla="*/ 1309421 h 1543508"/>
                  <a:gd name="connsiteX8" fmla="*/ 2121408 w 2494483"/>
                  <a:gd name="connsiteY8" fmla="*/ 621792 h 1543508"/>
                  <a:gd name="connsiteX9" fmla="*/ 1009498 w 2494483"/>
                  <a:gd name="connsiteY9" fmla="*/ 29261 h 1543508"/>
                  <a:gd name="connsiteX10" fmla="*/ 0 w 2494483"/>
                  <a:gd name="connsiteY10" fmla="*/ 0 h 1543508"/>
                  <a:gd name="connsiteX11" fmla="*/ 29261 w 2494483"/>
                  <a:gd name="connsiteY11" fmla="*/ 197511 h 154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94483" h="1543508">
                    <a:moveTo>
                      <a:pt x="29261" y="197511"/>
                    </a:moveTo>
                    <a:lnTo>
                      <a:pt x="234086" y="402336"/>
                    </a:lnTo>
                    <a:lnTo>
                      <a:pt x="555955" y="577901"/>
                    </a:lnTo>
                    <a:lnTo>
                      <a:pt x="855878" y="768096"/>
                    </a:lnTo>
                    <a:lnTo>
                      <a:pt x="1031443" y="1031444"/>
                    </a:lnTo>
                    <a:lnTo>
                      <a:pt x="1492301" y="1382573"/>
                    </a:lnTo>
                    <a:lnTo>
                      <a:pt x="1975104" y="1543508"/>
                    </a:lnTo>
                    <a:lnTo>
                      <a:pt x="2494483" y="1309421"/>
                    </a:lnTo>
                    <a:lnTo>
                      <a:pt x="2121408" y="621792"/>
                    </a:lnTo>
                    <a:lnTo>
                      <a:pt x="1009498" y="29261"/>
                    </a:lnTo>
                    <a:lnTo>
                      <a:pt x="0" y="0"/>
                    </a:lnTo>
                    <a:lnTo>
                      <a:pt x="29261" y="1975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7980883" y="3708806"/>
                <a:ext cx="643738" cy="497434"/>
              </a:xfrm>
              <a:custGeom>
                <a:avLst/>
                <a:gdLst>
                  <a:gd name="connsiteX0" fmla="*/ 0 w 643738"/>
                  <a:gd name="connsiteY0" fmla="*/ 0 h 497434"/>
                  <a:gd name="connsiteX1" fmla="*/ 36576 w 643738"/>
                  <a:gd name="connsiteY1" fmla="*/ 197511 h 497434"/>
                  <a:gd name="connsiteX2" fmla="*/ 168250 w 643738"/>
                  <a:gd name="connsiteY2" fmla="*/ 270663 h 497434"/>
                  <a:gd name="connsiteX3" fmla="*/ 468173 w 643738"/>
                  <a:gd name="connsiteY3" fmla="*/ 497434 h 497434"/>
                  <a:gd name="connsiteX4" fmla="*/ 643738 w 643738"/>
                  <a:gd name="connsiteY4" fmla="*/ 365760 h 497434"/>
                  <a:gd name="connsiteX5" fmla="*/ 256032 w 643738"/>
                  <a:gd name="connsiteY5" fmla="*/ 36576 h 497434"/>
                  <a:gd name="connsiteX6" fmla="*/ 73152 w 643738"/>
                  <a:gd name="connsiteY6" fmla="*/ 7316 h 497434"/>
                  <a:gd name="connsiteX7" fmla="*/ 0 w 643738"/>
                  <a:gd name="connsiteY7" fmla="*/ 0 h 497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3738" h="497434">
                    <a:moveTo>
                      <a:pt x="0" y="0"/>
                    </a:moveTo>
                    <a:lnTo>
                      <a:pt x="36576" y="197511"/>
                    </a:lnTo>
                    <a:lnTo>
                      <a:pt x="168250" y="270663"/>
                    </a:lnTo>
                    <a:lnTo>
                      <a:pt x="468173" y="497434"/>
                    </a:lnTo>
                    <a:lnTo>
                      <a:pt x="643738" y="365760"/>
                    </a:lnTo>
                    <a:lnTo>
                      <a:pt x="256032" y="36576"/>
                    </a:lnTo>
                    <a:lnTo>
                      <a:pt x="73152" y="73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5804525" y="1844824"/>
              <a:ext cx="280363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07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t="35458" r="61972" b="29219"/>
          <a:stretch/>
        </p:blipFill>
        <p:spPr>
          <a:xfrm>
            <a:off x="2764872" y="1341438"/>
            <a:ext cx="6128303" cy="4466392"/>
          </a:xfrm>
          <a:prstGeom prst="rect">
            <a:avLst/>
          </a:prstGeom>
        </p:spPr>
      </p:pic>
      <p:grpSp>
        <p:nvGrpSpPr>
          <p:cNvPr id="489" name="그룹 488"/>
          <p:cNvGrpSpPr/>
          <p:nvPr/>
        </p:nvGrpSpPr>
        <p:grpSpPr>
          <a:xfrm>
            <a:off x="295802" y="1861270"/>
            <a:ext cx="2043950" cy="3946561"/>
            <a:chOff x="6434708" y="3169751"/>
            <a:chExt cx="1306041" cy="28054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1" name="모서리가 둥근 직사각형 490"/>
            <p:cNvSpPr/>
            <p:nvPr/>
          </p:nvSpPr>
          <p:spPr>
            <a:xfrm>
              <a:off x="6451839" y="5645206"/>
              <a:ext cx="1288910" cy="330010"/>
            </a:xfrm>
            <a:prstGeom prst="roundRect">
              <a:avLst/>
            </a:prstGeom>
            <a:solidFill>
              <a:srgbClr val="00B050">
                <a:alpha val="60000"/>
              </a:srgb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지하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2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64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2" name="모서리가 둥근 직사각형 491"/>
            <p:cNvSpPr/>
            <p:nvPr/>
          </p:nvSpPr>
          <p:spPr>
            <a:xfrm>
              <a:off x="6434708" y="5256698"/>
              <a:ext cx="1306040" cy="330010"/>
            </a:xfrm>
            <a:prstGeom prst="roundRect">
              <a:avLst/>
            </a:prstGeom>
            <a:solidFill>
              <a:srgbClr val="00B050">
                <a:alpha val="60000"/>
              </a:srgb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지하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1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61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3" name="모서리가 둥근 직사각형 492"/>
            <p:cNvSpPr/>
            <p:nvPr/>
          </p:nvSpPr>
          <p:spPr>
            <a:xfrm>
              <a:off x="6434709" y="4748528"/>
              <a:ext cx="1306040" cy="330010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1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58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4" name="모서리가 둥근 직사각형 493"/>
            <p:cNvSpPr/>
            <p:nvPr/>
          </p:nvSpPr>
          <p:spPr>
            <a:xfrm>
              <a:off x="6434709" y="4355809"/>
              <a:ext cx="1306040" cy="330010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2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 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67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5" name="모서리가 둥근 직사각형 494"/>
            <p:cNvSpPr/>
            <p:nvPr/>
          </p:nvSpPr>
          <p:spPr>
            <a:xfrm>
              <a:off x="6434709" y="3963088"/>
              <a:ext cx="1306040" cy="330010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3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 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   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58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6" name="모서리가 둥근 직사각형 495"/>
            <p:cNvSpPr/>
            <p:nvPr/>
          </p:nvSpPr>
          <p:spPr>
            <a:xfrm>
              <a:off x="6434709" y="3573016"/>
              <a:ext cx="1306040" cy="330009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4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56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7" name="모서리가 둥근 직사각형 496"/>
            <p:cNvSpPr/>
            <p:nvPr/>
          </p:nvSpPr>
          <p:spPr>
            <a:xfrm>
              <a:off x="6434708" y="5152525"/>
              <a:ext cx="1306040" cy="456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499" name="모서리가 둥근 직사각형 498"/>
            <p:cNvSpPr/>
            <p:nvPr/>
          </p:nvSpPr>
          <p:spPr>
            <a:xfrm>
              <a:off x="6434709" y="3169751"/>
              <a:ext cx="1306040" cy="330009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   </a:t>
              </a:r>
              <a:r>
                <a:rPr lang="ko-KR" altLang="en-US" sz="1100" b="1" dirty="0" err="1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옥탑층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     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60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대</a:t>
              </a:r>
              <a:endParaRPr lang="ko-KR" altLang="en-US" sz="1100" b="1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98" name="모서리가 둥근 직사각형 497"/>
          <p:cNvSpPr/>
          <p:nvPr/>
        </p:nvSpPr>
        <p:spPr>
          <a:xfrm>
            <a:off x="317281" y="1213111"/>
            <a:ext cx="2017142" cy="548708"/>
          </a:xfrm>
          <a:prstGeom prst="roundRect">
            <a:avLst/>
          </a:prstGeom>
          <a:solidFill>
            <a:srgbClr val="00B0F0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rPr>
              <a:t>총 주차대수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  </a:t>
            </a:r>
            <a:r>
              <a:rPr lang="en-US" altLang="ko-KR" sz="12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424</a:t>
            </a:r>
            <a:r>
              <a:rPr lang="ko-KR" altLang="en-US" sz="12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대</a:t>
            </a:r>
            <a:endParaRPr lang="ko-KR" altLang="en-US" sz="1200" b="1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 bwMode="auto">
          <a:xfrm>
            <a:off x="250826" y="305164"/>
            <a:ext cx="3293466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계획 </a:t>
            </a:r>
            <a:r>
              <a:rPr lang="en-US" altLang="ko-KR" sz="1600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_Parking Lot Plan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4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13588" y="332656"/>
            <a:ext cx="8353623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1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설계개요</a:t>
            </a:r>
            <a:r>
              <a:rPr lang="ko-KR" altLang="en-US" sz="2000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600" spc="-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600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                                                                                       </a:t>
            </a:r>
            <a:r>
              <a:rPr lang="en-US" altLang="ko-KR" sz="1400" spc="-50" dirty="0" smtClean="0">
                <a:solidFill>
                  <a:srgbClr val="0000CC"/>
                </a:solidFill>
                <a:effectLst/>
                <a:latin typeface="+mn-ea"/>
                <a:ea typeface="+mn-ea"/>
              </a:rPr>
              <a:t>2018.06.29.</a:t>
            </a:r>
            <a:r>
              <a:rPr lang="ko-KR" altLang="en-US" sz="1400" spc="-50" dirty="0" smtClean="0">
                <a:solidFill>
                  <a:srgbClr val="0000CC"/>
                </a:solidFill>
                <a:effectLst/>
                <a:latin typeface="+mn-ea"/>
                <a:ea typeface="+mn-ea"/>
              </a:rPr>
              <a:t>현재</a:t>
            </a:r>
            <a:endParaRPr lang="en-US" altLang="ko-KR" sz="1400" spc="-50" dirty="0" smtClean="0">
              <a:solidFill>
                <a:srgbClr val="0000CC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59941"/>
              </p:ext>
            </p:extLst>
          </p:nvPr>
        </p:nvGraphicFramePr>
        <p:xfrm>
          <a:off x="467544" y="764705"/>
          <a:ext cx="8229600" cy="5497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39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08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100">
                <a:tc rowSpan="2"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bg1"/>
                          </a:solidFill>
                        </a:rPr>
                        <a:t>내         </a:t>
                      </a: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용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증    감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현   황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증  축   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349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대지위치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경기도 고양시 일산동구 일산로</a:t>
                      </a:r>
                      <a:r>
                        <a:rPr lang="en-US" altLang="ko-KR" sz="1100" kern="1200" dirty="0"/>
                        <a:t>323 (</a:t>
                      </a:r>
                      <a:r>
                        <a:rPr lang="ko-KR" altLang="en-US" sz="1100" kern="1200" dirty="0"/>
                        <a:t>마두</a:t>
                      </a:r>
                      <a:r>
                        <a:rPr lang="en-US" altLang="ko-KR" sz="1100" kern="1200" dirty="0"/>
                        <a:t>1</a:t>
                      </a:r>
                      <a:r>
                        <a:rPr lang="ko-KR" altLang="en-US" sz="1100" kern="1200" dirty="0"/>
                        <a:t>동 </a:t>
                      </a:r>
                      <a:r>
                        <a:rPr lang="en-US" altLang="ko-KR" sz="1100" kern="1200" dirty="0"/>
                        <a:t>809</a:t>
                      </a:r>
                      <a:r>
                        <a:rPr lang="ko-KR" altLang="en-US" sz="1100" kern="1200" dirty="0"/>
                        <a:t>번지</a:t>
                      </a:r>
                      <a:r>
                        <a:rPr lang="en-US" altLang="ko-KR" sz="1100" kern="1200" dirty="0"/>
                        <a:t>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/>
                        <a:t>-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349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지구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제</a:t>
                      </a:r>
                      <a:r>
                        <a:rPr lang="en-US" altLang="ko-KR" sz="1100" kern="1200" dirty="0"/>
                        <a:t>2</a:t>
                      </a:r>
                      <a:r>
                        <a:rPr lang="ko-KR" altLang="en-US" sz="1100" kern="1200" dirty="0"/>
                        <a:t>종일반주거지역</a:t>
                      </a:r>
                      <a:r>
                        <a:rPr lang="en-US" altLang="ko-KR" sz="1100" kern="1200" dirty="0"/>
                        <a:t>, </a:t>
                      </a:r>
                      <a:r>
                        <a:rPr lang="ko-KR" altLang="en-US" sz="1100" kern="1200" dirty="0"/>
                        <a:t>제</a:t>
                      </a:r>
                      <a:r>
                        <a:rPr lang="en-US" altLang="ko-KR" sz="1100" kern="1200" dirty="0"/>
                        <a:t>1</a:t>
                      </a:r>
                      <a:r>
                        <a:rPr lang="ko-KR" altLang="en-US" sz="1100" kern="1200" dirty="0"/>
                        <a:t>종지구단위계획구역</a:t>
                      </a:r>
                      <a:r>
                        <a:rPr lang="en-US" altLang="ko-KR" sz="1100" kern="1200" dirty="0"/>
                        <a:t>, </a:t>
                      </a:r>
                      <a:r>
                        <a:rPr lang="ko-KR" altLang="en-US" sz="1100" kern="1200" dirty="0"/>
                        <a:t>종합의료시설</a:t>
                      </a:r>
                      <a:r>
                        <a:rPr lang="en-US" altLang="ko-KR" sz="1100" kern="1200" dirty="0"/>
                        <a:t>, </a:t>
                      </a:r>
                      <a:r>
                        <a:rPr lang="ko-KR" altLang="en-US" sz="1100" kern="1200" dirty="0"/>
                        <a:t>과밀억제권역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/>
                        <a:t>-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49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건축주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보건복지부 </a:t>
                      </a:r>
                      <a:r>
                        <a:rPr lang="en-US" altLang="ko-KR" sz="1100" kern="1200" dirty="0"/>
                        <a:t>(</a:t>
                      </a:r>
                      <a:r>
                        <a:rPr lang="ko-KR" altLang="en-US" sz="1100" kern="1200" dirty="0"/>
                        <a:t>국립암센터</a:t>
                      </a:r>
                      <a:r>
                        <a:rPr lang="en-US" altLang="ko-KR" sz="1100" kern="1200" dirty="0"/>
                        <a:t>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/>
                        <a:t>-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349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도로현황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/>
                        <a:t>35M(</a:t>
                      </a:r>
                      <a:r>
                        <a:rPr lang="ko-KR" altLang="en-US" sz="1100" kern="1200" dirty="0"/>
                        <a:t>북동쪽</a:t>
                      </a:r>
                      <a:r>
                        <a:rPr lang="en-US" altLang="ko-KR" sz="1100" kern="1200" dirty="0"/>
                        <a:t>), 20M(</a:t>
                      </a:r>
                      <a:r>
                        <a:rPr lang="ko-KR" altLang="en-US" sz="1100" kern="1200" dirty="0"/>
                        <a:t>남동쪽</a:t>
                      </a:r>
                      <a:r>
                        <a:rPr lang="en-US" altLang="ko-KR" sz="1100" kern="1200" dirty="0"/>
                        <a:t>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/>
                        <a:t>-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349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대지면적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</a:rPr>
                        <a:t>43,954.60㎡ 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/>
                        <a:t>-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7166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건축면적</a:t>
                      </a:r>
                      <a:endParaRPr lang="ko-KR" altLang="en-US" sz="1100" b="1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11,531.28㎡</a:t>
                      </a:r>
                      <a:r>
                        <a:rPr lang="en-US" sz="1100" kern="1200" dirty="0"/>
                        <a:t> 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16,903.78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5,372.50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㎡ 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8016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</a:rPr>
                        <a:t>건폐율</a:t>
                      </a:r>
                      <a:endParaRPr lang="en-US" altLang="ko-KR" sz="1100" b="1" i="0" kern="12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 smtClean="0"/>
                        <a:t>(</a:t>
                      </a:r>
                      <a:r>
                        <a:rPr lang="ko-KR" altLang="en-US" sz="1100" b="1" i="0" kern="1200" dirty="0" smtClean="0"/>
                        <a:t>법정</a:t>
                      </a:r>
                      <a:r>
                        <a:rPr lang="en-US" altLang="ko-KR" sz="1100" b="1" i="0" kern="1200" dirty="0" smtClean="0"/>
                        <a:t>:60%)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26.23% 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38.46 %</a:t>
                      </a:r>
                      <a:endParaRPr 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12.23% 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7114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연면적</a:t>
                      </a:r>
                      <a:endParaRPr lang="ko-KR" altLang="en-US" sz="1100" b="1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116,955.70㎡</a:t>
                      </a:r>
                      <a:r>
                        <a:rPr lang="en-US" sz="1100" kern="1200" dirty="0"/>
                        <a:t> 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145,476.80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</a:t>
                      </a:r>
                      <a:r>
                        <a:rPr lang="en-US" sz="12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28,521.10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㎡ 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8016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</a:rPr>
                        <a:t>용적률</a:t>
                      </a:r>
                      <a:endParaRPr lang="en-US" altLang="ko-KR" sz="1100" b="1" i="0" kern="12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 smtClean="0"/>
                        <a:t>(</a:t>
                      </a:r>
                      <a:r>
                        <a:rPr lang="ko-KR" altLang="en-US" sz="1100" b="1" i="0" kern="1200" dirty="0" smtClean="0"/>
                        <a:t>법정</a:t>
                      </a:r>
                      <a:r>
                        <a:rPr lang="en-US" altLang="ko-KR" sz="1100" b="1" i="0" kern="1200" dirty="0" smtClean="0"/>
                        <a:t>:200</a:t>
                      </a:r>
                      <a:r>
                        <a:rPr lang="en-US" altLang="ko-KR" sz="1100" b="1" i="0" kern="1200" dirty="0"/>
                        <a:t>%)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/>
                        <a:t>154.17% 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181.62 %</a:t>
                      </a:r>
                      <a:endParaRPr 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27.45% 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723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주차대수</a:t>
                      </a:r>
                      <a:endParaRPr lang="ko-KR" altLang="en-US" sz="1100" b="1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/>
                        <a:t>905</a:t>
                      </a:r>
                      <a:r>
                        <a:rPr lang="ko-KR" altLang="en-US" sz="1100" kern="1200" dirty="0" smtClean="0"/>
                        <a:t>대 </a:t>
                      </a:r>
                      <a:r>
                        <a:rPr lang="en-US" altLang="ko-KR" sz="1100" kern="1200" dirty="0"/>
                        <a:t>(</a:t>
                      </a:r>
                      <a:r>
                        <a:rPr lang="en-US" altLang="ko-KR" sz="1100" kern="1200" dirty="0" smtClean="0"/>
                        <a:t>100.67%), </a:t>
                      </a:r>
                      <a:r>
                        <a:rPr lang="ko-KR" altLang="en-US" sz="1100" kern="1200" dirty="0"/>
                        <a:t>법정 </a:t>
                      </a:r>
                      <a:r>
                        <a:rPr lang="en-US" altLang="ko-KR" sz="1100" kern="1200" dirty="0"/>
                        <a:t>: </a:t>
                      </a:r>
                      <a:r>
                        <a:rPr lang="en-US" altLang="ko-KR" sz="1100" kern="1200" dirty="0" smtClean="0"/>
                        <a:t>899</a:t>
                      </a:r>
                      <a:r>
                        <a:rPr lang="ko-KR" altLang="en-US" sz="1100" kern="1200" dirty="0" smtClean="0"/>
                        <a:t>대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1,128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(106.02%),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법정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1,063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223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대 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44857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병상수</a:t>
                      </a:r>
                      <a:endParaRPr lang="ko-KR" altLang="en-US" sz="1100" b="1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/>
                        <a:t>571</a:t>
                      </a:r>
                      <a:r>
                        <a:rPr lang="ko-KR" altLang="en-US" sz="1100" kern="1200" dirty="0" smtClean="0"/>
                        <a:t>병상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571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병상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기존병상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133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병상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증축병상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               = 704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병상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133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병상</a:t>
                      </a:r>
                      <a:r>
                        <a:rPr 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증가</a:t>
                      </a:r>
                      <a:endParaRPr lang="ko-KR" alt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24266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층수</a:t>
                      </a:r>
                      <a:endParaRPr lang="ko-KR" altLang="en-US" sz="1100" b="1" i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/>
                        <a:t>  </a:t>
                      </a:r>
                      <a:r>
                        <a:rPr lang="ko-KR" altLang="en-US" sz="1100" kern="1200" dirty="0" err="1" smtClean="0"/>
                        <a:t>검진동</a:t>
                      </a:r>
                      <a:r>
                        <a:rPr lang="ko-KR" altLang="en-US" sz="1100" kern="1200" dirty="0" smtClean="0"/>
                        <a:t> </a:t>
                      </a:r>
                      <a:r>
                        <a:rPr lang="en-US" altLang="ko-KR" sz="1100" kern="1200" dirty="0" smtClean="0"/>
                        <a:t>12</a:t>
                      </a:r>
                      <a:r>
                        <a:rPr lang="ko-KR" altLang="en-US" sz="1100" kern="1200" dirty="0" smtClean="0"/>
                        <a:t>층</a:t>
                      </a:r>
                      <a:r>
                        <a:rPr lang="en-US" altLang="ko-KR" sz="1100" kern="1200" dirty="0" smtClean="0"/>
                        <a:t>, </a:t>
                      </a:r>
                      <a:r>
                        <a:rPr lang="ko-KR" altLang="en-US" sz="1100" kern="1200" dirty="0" err="1" smtClean="0"/>
                        <a:t>연구동</a:t>
                      </a:r>
                      <a:r>
                        <a:rPr lang="ko-KR" altLang="en-US" sz="1100" kern="1200" dirty="0" smtClean="0"/>
                        <a:t> </a:t>
                      </a:r>
                      <a:r>
                        <a:rPr lang="en-US" altLang="ko-KR" sz="1100" kern="1200" dirty="0" smtClean="0"/>
                        <a:t>7</a:t>
                      </a:r>
                      <a:r>
                        <a:rPr lang="ko-KR" altLang="en-US" sz="1100" kern="1200" dirty="0" smtClean="0"/>
                        <a:t>층</a:t>
                      </a:r>
                      <a:r>
                        <a:rPr lang="en-US" altLang="ko-KR" sz="1100" kern="1200" dirty="0" smtClean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mtClean="0"/>
                        <a:t>  병원동</a:t>
                      </a:r>
                      <a:r>
                        <a:rPr lang="ko-KR" altLang="en-US" sz="1100" kern="1200" dirty="0" smtClean="0"/>
                        <a:t> </a:t>
                      </a:r>
                      <a:r>
                        <a:rPr lang="en-US" altLang="ko-KR" sz="1100" kern="1200" dirty="0" smtClean="0"/>
                        <a:t>10</a:t>
                      </a:r>
                      <a:r>
                        <a:rPr lang="ko-KR" altLang="en-US" sz="1100" kern="1200" dirty="0" smtClean="0"/>
                        <a:t>층</a:t>
                      </a:r>
                      <a:r>
                        <a:rPr lang="en-US" altLang="ko-KR" sz="1100" kern="1200" dirty="0" smtClean="0"/>
                        <a:t>, </a:t>
                      </a:r>
                      <a:r>
                        <a:rPr lang="ko-KR" altLang="en-US" sz="1100" kern="1200" dirty="0" err="1" smtClean="0"/>
                        <a:t>행정동</a:t>
                      </a:r>
                      <a:r>
                        <a:rPr lang="ko-KR" altLang="en-US" sz="1100" kern="1200" dirty="0" smtClean="0"/>
                        <a:t> </a:t>
                      </a:r>
                      <a:r>
                        <a:rPr lang="en-US" altLang="ko-KR" sz="1100" kern="1200" dirty="0" smtClean="0"/>
                        <a:t>3</a:t>
                      </a:r>
                      <a:r>
                        <a:rPr lang="ko-KR" altLang="en-US" sz="1100" kern="1200" dirty="0" smtClean="0"/>
                        <a:t>층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증축동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지하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층</a:t>
                      </a:r>
                      <a:r>
                        <a:rPr lang="en-US" altLang="ko-KR" sz="12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지상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층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2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주차장동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지하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지상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별도건물로 증축</a:t>
                      </a:r>
                      <a:endParaRPr 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64369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조경면적</a:t>
                      </a:r>
                      <a:endParaRPr lang="en-US" altLang="ko-KR" sz="1100" b="1" i="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법정</a:t>
                      </a:r>
                      <a:r>
                        <a:rPr lang="en-US" altLang="ko-KR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:15%)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14,074.70</a:t>
                      </a:r>
                      <a:r>
                        <a:rPr lang="en-US" altLang="ko-KR" sz="1100" kern="1200" dirty="0" smtClean="0"/>
                        <a:t>㎡ (31.75%)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11,271.68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 (25.64%)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  <a:cs typeface="+mn-cs"/>
                        </a:rPr>
                        <a:t>2,803.2</a:t>
                      </a: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㎡ 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감소</a:t>
                      </a:r>
                      <a:endParaRPr 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64369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공개공지</a:t>
                      </a:r>
                      <a:endParaRPr lang="en-US" altLang="ko-KR" sz="1100" b="1" i="0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법정</a:t>
                      </a:r>
                      <a:r>
                        <a:rPr lang="en-US" altLang="ko-KR" sz="1100" b="1" i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:10%)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4,828.82</a:t>
                      </a:r>
                      <a:r>
                        <a:rPr lang="en-US" altLang="ko-KR" sz="1100" kern="1200" dirty="0" smtClean="0"/>
                        <a:t>㎡ (10.99%)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4,813.31 </a:t>
                      </a:r>
                      <a:r>
                        <a:rPr lang="en-US" altLang="ko-KR" sz="12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 (10.95%)</a:t>
                      </a:r>
                      <a:endParaRPr lang="ko-KR" altLang="en-US" sz="12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  <a:cs typeface="+mn-cs"/>
                        </a:rPr>
                        <a:t>15.51</a:t>
                      </a:r>
                      <a:r>
                        <a:rPr lang="en-US" altLang="ko-KR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㎡ </a:t>
                      </a:r>
                      <a:r>
                        <a:rPr lang="ko-KR" altLang="en-US" sz="1200" b="0" kern="120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감소</a:t>
                      </a:r>
                      <a:endParaRPr lang="en-US" sz="1200" b="0" kern="1200" dirty="0">
                        <a:solidFill>
                          <a:srgbClr val="0000C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1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2"/>
          <a:stretch/>
        </p:blipFill>
        <p:spPr>
          <a:xfrm>
            <a:off x="-569709" y="-656258"/>
            <a:ext cx="5573757" cy="75560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9" r="-1"/>
          <a:stretch/>
        </p:blipFill>
        <p:spPr>
          <a:xfrm>
            <a:off x="5139751" y="-656258"/>
            <a:ext cx="4686600" cy="75560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50826" y="305164"/>
            <a:ext cx="207268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지하</a:t>
            </a:r>
            <a:r>
              <a:rPr lang="en-US" altLang="ko-KR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4806926" y="305164"/>
            <a:ext cx="207268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지하</a:t>
            </a:r>
            <a:r>
              <a:rPr lang="en-US" altLang="ko-KR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00192" y="35562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지하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(61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85132" y="37086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지하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(64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00192" y="35562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지상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(67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2732" y="35562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지상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(58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50826" y="305164"/>
            <a:ext cx="2067874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spc="-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806926" y="305164"/>
            <a:ext cx="2067874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spc="-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1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834342" y="3789042"/>
            <a:ext cx="998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옥탑층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(60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980712" y="5805266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옥탑층 </a:t>
            </a:r>
            <a:r>
              <a:rPr lang="ko-KR" altLang="en-US" sz="1000" b="1" dirty="0">
                <a:solidFill>
                  <a:srgbClr val="000000"/>
                </a:solidFill>
                <a:latin typeface="+mn-ea"/>
              </a:rPr>
              <a:t>평면도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00192" y="35562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지상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(56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32732" y="3556290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지상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층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(58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50826" y="305164"/>
            <a:ext cx="2067874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806926" y="305164"/>
            <a:ext cx="2067874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4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69601" y="3556290"/>
            <a:ext cx="998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옥탑층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주차장</a:t>
            </a:r>
            <a:endParaRPr lang="en-US" altLang="ko-KR" sz="1000" b="1" dirty="0" smtClean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(60</a:t>
            </a:r>
            <a:r>
              <a:rPr lang="ko-KR" altLang="en-US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</a:t>
            </a:r>
            <a:r>
              <a:rPr lang="en-US" altLang="ko-KR" sz="1000" b="1" dirty="0" smtClean="0">
                <a:solidFill>
                  <a:schemeClr val="tx2"/>
                </a:solidFill>
                <a:effectLst>
                  <a:glow rad="889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sz="1000" b="1" dirty="0">
              <a:solidFill>
                <a:schemeClr val="tx2"/>
              </a:solidFill>
              <a:effectLst>
                <a:glow rad="889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0826" y="305164"/>
            <a:ext cx="194123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옥탑층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806926" y="305164"/>
            <a:ext cx="194123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주차장동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지붕층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9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13588" y="332656"/>
            <a:ext cx="8353623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spc="-1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2000" b="1" spc="-1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설계개요</a:t>
            </a:r>
            <a:r>
              <a:rPr lang="ko-KR" altLang="en-US" sz="2000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600" spc="-5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en-US" altLang="ko-KR" sz="1600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                                                                                        </a:t>
            </a:r>
            <a:r>
              <a:rPr lang="en-US" altLang="ko-KR" sz="1400" spc="-50" dirty="0" smtClean="0">
                <a:solidFill>
                  <a:srgbClr val="0000CC"/>
                </a:solidFill>
                <a:effectLst/>
                <a:latin typeface="+mn-ea"/>
                <a:ea typeface="+mn-ea"/>
              </a:rPr>
              <a:t>2018.06.29.</a:t>
            </a:r>
            <a:r>
              <a:rPr lang="ko-KR" altLang="en-US" sz="1400" spc="-50" dirty="0" smtClean="0">
                <a:solidFill>
                  <a:srgbClr val="0000CC"/>
                </a:solidFill>
                <a:effectLst/>
                <a:latin typeface="+mn-ea"/>
                <a:ea typeface="+mn-ea"/>
              </a:rPr>
              <a:t>현재</a:t>
            </a:r>
            <a:endParaRPr lang="en-US" altLang="ko-KR" sz="1400" spc="-50" dirty="0" smtClean="0">
              <a:solidFill>
                <a:srgbClr val="0000CC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13556"/>
              </p:ext>
            </p:extLst>
          </p:nvPr>
        </p:nvGraphicFramePr>
        <p:xfrm>
          <a:off x="467544" y="764705"/>
          <a:ext cx="8229600" cy="5544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058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730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42282">
                <a:tc rowSpan="2"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내     용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</a:rPr>
                        <a:t>증    감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4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건축허가 </a:t>
                      </a:r>
                      <a:endParaRPr lang="en-US" altLang="ko-KR" sz="14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(2018.02)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F0000"/>
                          </a:solidFill>
                        </a:rPr>
                        <a:t>설계변경 반영</a:t>
                      </a:r>
                      <a:endParaRPr lang="en-US" altLang="ko-KR" sz="1400" b="1" kern="12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(2018.06)</a:t>
                      </a:r>
                      <a:endParaRPr lang="ko-KR" altLang="en-US" sz="14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073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8879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건축면적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16,903.78 ㎡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16,903.78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14055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</a:rPr>
                        <a:t>건폐율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38.46 %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38.46 %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76981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연면적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145,547.32 ㎡</a:t>
                      </a:r>
                      <a:endParaRPr lang="en-US" altLang="ko-KR" sz="11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145,476.80 </a:t>
                      </a: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en-US" altLang="ko-KR" sz="11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70.52 </a:t>
                      </a:r>
                      <a:r>
                        <a:rPr lang="ko-KR" alt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 감소</a:t>
                      </a:r>
                      <a:endParaRPr lang="en-US" altLang="ko-KR" sz="11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지하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지하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층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각각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35.26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㎡ 감소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지역난방배관 간섭부위 면적감소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14055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</a:rPr>
                        <a:t>용적률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181.62 %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181.62 %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631991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주차대수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1,127 </a:t>
                      </a:r>
                      <a:r>
                        <a:rPr lang="ko-KR" alt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1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1,128 </a:t>
                      </a:r>
                      <a:r>
                        <a:rPr lang="ko-KR" alt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 증가</a:t>
                      </a:r>
                      <a:endParaRPr lang="en-US" altLang="ko-KR" sz="11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주차장동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지상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층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 증가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621159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조경면적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11,272.50 </a:t>
                      </a: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ko-KR" altLang="en-US" sz="11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11,271.68 </a:t>
                      </a: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ko-KR" altLang="en-US" sz="11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0.82 </a:t>
                      </a:r>
                      <a:r>
                        <a:rPr lang="en-US" altLang="ko-KR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㎡ </a:t>
                      </a:r>
                      <a:r>
                        <a:rPr lang="ko-KR" altLang="en-US" sz="1100" b="1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감소</a:t>
                      </a:r>
                      <a:endParaRPr lang="en-US" sz="1100" b="1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621159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공개공지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180000" marT="12461" marB="1246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4,813.31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4,813.31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㎡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45073" marT="12461" marB="1246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변경없음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8" t="36525" r="26817" b="22654"/>
          <a:stretch/>
        </p:blipFill>
        <p:spPr>
          <a:xfrm>
            <a:off x="2807510" y="1597458"/>
            <a:ext cx="6084970" cy="41043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943" y="1133144"/>
            <a:ext cx="2644214" cy="2986002"/>
          </a:xfrm>
          <a:prstGeom prst="rect">
            <a:avLst/>
          </a:prstGeom>
          <a:gradFill>
            <a:gsLst>
              <a:gs pos="0">
                <a:schemeClr val="bg1"/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216105" y="505372"/>
            <a:ext cx="1716817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Font typeface="Arial" pitchFamily="34" charset="0"/>
              <a:buNone/>
              <a:defRPr/>
            </a:pPr>
            <a:r>
              <a:rPr lang="ko-KR" altLang="en-US" sz="20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spc="-5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병동증축</a:t>
            </a:r>
            <a:r>
              <a:rPr lang="ko-KR" altLang="en-US" sz="1800" b="1" spc="-5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 계획</a:t>
            </a:r>
            <a:endParaRPr lang="ko-KR" altLang="en-US" sz="1600" spc="-50" dirty="0" smtClean="0">
              <a:solidFill>
                <a:srgbClr val="0000CC"/>
              </a:solidFill>
              <a:latin typeface="맑은 고딕"/>
              <a:ea typeface="맑은 고딕"/>
            </a:endParaRPr>
          </a:p>
        </p:txBody>
      </p:sp>
      <p:grpSp>
        <p:nvGrpSpPr>
          <p:cNvPr id="489" name="그룹 488"/>
          <p:cNvGrpSpPr/>
          <p:nvPr/>
        </p:nvGrpSpPr>
        <p:grpSpPr>
          <a:xfrm>
            <a:off x="160145" y="1613245"/>
            <a:ext cx="2560016" cy="4077946"/>
            <a:chOff x="6432319" y="3169751"/>
            <a:chExt cx="1938474" cy="2815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1" name="모서리가 둥근 직사각형 490"/>
            <p:cNvSpPr/>
            <p:nvPr/>
          </p:nvSpPr>
          <p:spPr>
            <a:xfrm>
              <a:off x="6434707" y="5655224"/>
              <a:ext cx="1883525" cy="330011"/>
            </a:xfrm>
            <a:prstGeom prst="roundRect">
              <a:avLst/>
            </a:prstGeom>
            <a:solidFill>
              <a:srgbClr val="00B050">
                <a:alpha val="60000"/>
              </a:srgb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지하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2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기계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/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전기실</a:t>
              </a:r>
              <a:endParaRPr lang="en-US" altLang="ko-KR" sz="11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  <a:p>
              <a:r>
                <a:rPr lang="en-US" altLang="ko-KR" sz="1000" b="1" dirty="0">
                  <a:solidFill>
                    <a:srgbClr val="0000CC"/>
                  </a:solidFill>
                </a:rPr>
                <a:t> 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   (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발전기실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물탱크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저류조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축열조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)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 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  <p:sp>
          <p:nvSpPr>
            <p:cNvPr id="492" name="모서리가 둥근 직사각형 491"/>
            <p:cNvSpPr/>
            <p:nvPr/>
          </p:nvSpPr>
          <p:spPr>
            <a:xfrm>
              <a:off x="6434707" y="5249249"/>
              <a:ext cx="1883525" cy="330011"/>
            </a:xfrm>
            <a:prstGeom prst="roundRect">
              <a:avLst/>
            </a:prstGeom>
            <a:solidFill>
              <a:srgbClr val="00B050">
                <a:alpha val="60000"/>
              </a:srgb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지하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1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</a:t>
              </a:r>
              <a:r>
                <a:rPr lang="en-US" altLang="ko-KR" sz="1100" b="1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통합사무실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/ </a:t>
              </a:r>
              <a:r>
                <a:rPr lang="ko-KR" altLang="en-US" sz="1100" b="1" dirty="0" err="1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푸드코트</a:t>
              </a:r>
              <a:endParaRPr lang="en-US" altLang="ko-KR" sz="11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  <a:p>
              <a:r>
                <a:rPr lang="en-US" altLang="ko-KR" sz="1050" b="1" dirty="0">
                  <a:solidFill>
                    <a:srgbClr val="0000CC"/>
                  </a:solidFill>
                </a:rPr>
                <a:t> </a:t>
              </a:r>
              <a:r>
                <a:rPr lang="en-US" altLang="ko-KR" sz="1050" b="1" dirty="0" smtClean="0">
                  <a:solidFill>
                    <a:srgbClr val="0000CC"/>
                  </a:solidFill>
                </a:rPr>
                <a:t>     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(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전기실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공조실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통제실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회의실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)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  <p:sp>
          <p:nvSpPr>
            <p:cNvPr id="493" name="모서리가 둥근 직사각형 492"/>
            <p:cNvSpPr/>
            <p:nvPr/>
          </p:nvSpPr>
          <p:spPr>
            <a:xfrm>
              <a:off x="6434707" y="4748528"/>
              <a:ext cx="1883525" cy="330010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1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LOBBY,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원무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,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접수</a:t>
              </a:r>
              <a:endParaRPr lang="en-US" altLang="ko-KR" sz="11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  <a:p>
              <a:r>
                <a:rPr lang="en-US" altLang="ko-KR" sz="1000" b="1" dirty="0" smtClean="0">
                  <a:solidFill>
                    <a:srgbClr val="0000CC"/>
                  </a:solidFill>
                </a:rPr>
                <a:t>                (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편의시설등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)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  <p:sp>
          <p:nvSpPr>
            <p:cNvPr id="494" name="모서리가 둥근 직사각형 493"/>
            <p:cNvSpPr/>
            <p:nvPr/>
          </p:nvSpPr>
          <p:spPr>
            <a:xfrm>
              <a:off x="6434707" y="4366852"/>
              <a:ext cx="1883525" cy="330011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2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 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소아암센터</a:t>
              </a:r>
              <a:endParaRPr lang="en-US" altLang="ko-KR" sz="11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rgbClr val="0000CC"/>
                  </a:solidFill>
                </a:rPr>
                <a:t>       (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서버실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소아암센터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회의실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)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  <p:sp>
          <p:nvSpPr>
            <p:cNvPr id="495" name="모서리가 둥근 직사각형 494"/>
            <p:cNvSpPr/>
            <p:nvPr/>
          </p:nvSpPr>
          <p:spPr>
            <a:xfrm>
              <a:off x="6434707" y="3963088"/>
              <a:ext cx="1883525" cy="330011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3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 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</a:t>
              </a:r>
              <a:r>
                <a:rPr lang="ko-KR" altLang="en-US" sz="1100" b="1" dirty="0" err="1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여성암센터</a:t>
              </a:r>
              <a:endParaRPr lang="en-US" altLang="ko-KR" sz="11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rgbClr val="0000CC"/>
                  </a:solidFill>
                </a:rPr>
                <a:t>     (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자궁</a:t>
              </a:r>
              <a:r>
                <a:rPr lang="en-US" altLang="ko-KR" sz="1000" b="1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갑상선</a:t>
              </a:r>
              <a:r>
                <a:rPr lang="en-US" altLang="ko-KR" sz="1000" b="1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유방암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영상의학과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)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  <p:sp>
          <p:nvSpPr>
            <p:cNvPr id="496" name="모서리가 둥근 직사각형 495"/>
            <p:cNvSpPr/>
            <p:nvPr/>
          </p:nvSpPr>
          <p:spPr>
            <a:xfrm>
              <a:off x="6434707" y="3573016"/>
              <a:ext cx="1883525" cy="330009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4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</a:t>
              </a:r>
              <a:r>
                <a:rPr lang="ko-KR" altLang="en-US" sz="1100" b="1" dirty="0" err="1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소아암병동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(70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병상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      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(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표준병동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 37,  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소아암병동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 33</a:t>
              </a:r>
              <a:r>
                <a:rPr lang="en-US" altLang="ko-KR" sz="1050" b="1" dirty="0" smtClean="0">
                  <a:solidFill>
                    <a:srgbClr val="0000CC"/>
                  </a:solidFill>
                </a:rPr>
                <a:t>)</a:t>
              </a:r>
              <a:endParaRPr lang="ko-KR" altLang="en-US" sz="1050" b="1" dirty="0">
                <a:solidFill>
                  <a:srgbClr val="0000CC"/>
                </a:solidFill>
              </a:endParaRPr>
            </a:p>
          </p:txBody>
        </p:sp>
        <p:sp>
          <p:nvSpPr>
            <p:cNvPr id="497" name="모서리가 둥근 직사각형 496"/>
            <p:cNvSpPr/>
            <p:nvPr/>
          </p:nvSpPr>
          <p:spPr>
            <a:xfrm>
              <a:off x="6432319" y="5152526"/>
              <a:ext cx="1938474" cy="4067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499" name="모서리가 둥근 직사각형 498"/>
            <p:cNvSpPr/>
            <p:nvPr/>
          </p:nvSpPr>
          <p:spPr>
            <a:xfrm>
              <a:off x="6434707" y="3169751"/>
              <a:ext cx="1883525" cy="330009"/>
            </a:xfrm>
            <a:prstGeom prst="roundRect">
              <a:avLst/>
            </a:prstGeom>
            <a:solidFill>
              <a:schemeClr val="accent6">
                <a:lumMod val="75000"/>
                <a:alpha val="7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 지상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5</a:t>
              </a:r>
              <a:r>
                <a:rPr lang="ko-KR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층</a:t>
              </a:r>
              <a:r>
                <a:rPr lang="ko-KR" altLang="en-US" sz="1100" b="1" dirty="0" smtClean="0">
                  <a:solidFill>
                    <a:prstClr val="white"/>
                  </a:solidFill>
                </a:rPr>
                <a:t>   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완화의료병동 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(63</a:t>
              </a:r>
              <a:r>
                <a:rPr lang="ko-KR" altLang="en-US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병상</a:t>
              </a:r>
              <a:r>
                <a:rPr lang="en-US" altLang="ko-KR" sz="110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</a:rPr>
                <a:t>      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(</a:t>
              </a:r>
              <a:r>
                <a:rPr lang="ko-KR" altLang="en-US" sz="1000" b="1" dirty="0" err="1" smtClean="0">
                  <a:solidFill>
                    <a:srgbClr val="0000CC"/>
                  </a:solidFill>
                </a:rPr>
                <a:t>표준병동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 41, </a:t>
              </a:r>
              <a:r>
                <a:rPr lang="ko-KR" altLang="en-US" sz="1000" b="1" dirty="0" smtClean="0">
                  <a:solidFill>
                    <a:srgbClr val="0000CC"/>
                  </a:solidFill>
                </a:rPr>
                <a:t>완화의료병동</a:t>
              </a:r>
              <a:r>
                <a:rPr lang="en-US" altLang="ko-KR" sz="1000" b="1" dirty="0" smtClean="0">
                  <a:solidFill>
                    <a:srgbClr val="0000CC"/>
                  </a:solidFill>
                </a:rPr>
                <a:t> 22)</a:t>
              </a:r>
              <a:endParaRPr lang="ko-KR" altLang="en-US" sz="1000" b="1" dirty="0">
                <a:solidFill>
                  <a:srgbClr val="0000CC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050" y="6656625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b="1" dirty="0" err="1" smtClean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</a:rPr>
              <a:t>주차장동</a:t>
            </a:r>
            <a:r>
              <a:rPr lang="ko-KR" altLang="en-US" sz="600" b="1" dirty="0" smtClean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</a:rPr>
              <a:t> 조감도</a:t>
            </a:r>
            <a:endParaRPr lang="ko-KR" altLang="en-US" sz="600" b="1" dirty="0">
              <a:solidFill>
                <a:prstClr val="white"/>
              </a:solidFill>
              <a:effectLst>
                <a:glow rad="101600">
                  <a:prstClr val="black">
                    <a:alpha val="60000"/>
                  </a:prstClr>
                </a:glow>
              </a:effectLst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0143" y="954825"/>
            <a:ext cx="2475814" cy="545937"/>
          </a:xfrm>
          <a:prstGeom prst="roundRect">
            <a:avLst/>
          </a:prstGeom>
          <a:solidFill>
            <a:srgbClr val="00B0F0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rPr>
              <a:t>증축 </a:t>
            </a:r>
            <a:r>
              <a:rPr lang="ko-KR" altLang="en-US" sz="1300" b="1" dirty="0" err="1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rPr>
              <a:t>병상수</a:t>
            </a:r>
            <a:r>
              <a:rPr lang="ko-KR" altLang="en-US" sz="1300" b="1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rPr>
              <a:t> </a:t>
            </a:r>
            <a:r>
              <a:rPr lang="en-US" altLang="ko-KR" sz="13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133</a:t>
            </a:r>
            <a:r>
              <a:rPr lang="ko-KR" altLang="en-US" sz="1300" b="1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병상</a:t>
            </a:r>
            <a:endParaRPr lang="ko-KR" altLang="en-US" sz="1300" b="1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 bwMode="auto">
          <a:xfrm>
            <a:off x="216105" y="5777245"/>
            <a:ext cx="8342027" cy="60016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50000"/>
              </a:lnSpc>
              <a:buClr>
                <a:srgbClr val="255997"/>
              </a:buClr>
              <a:buFont typeface="Arial" pitchFamily="34" charset="0"/>
              <a:buNone/>
              <a:defRPr/>
            </a:pPr>
            <a:r>
              <a:rPr lang="ko-KR" altLang="en-US" sz="1400" b="1" spc="-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의료법 시행규칙 개정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(2017.2.3.)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spc="-50" dirty="0" err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인병실이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인실 이하로 조정 됨에 따라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병상 감축 되어 총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133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병상으로 축소될 예정 </a:t>
            </a:r>
            <a:endParaRPr lang="en-US" altLang="ko-KR" b="1" spc="-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3188" indent="-103188">
              <a:lnSpc>
                <a:spcPct val="150000"/>
              </a:lnSpc>
              <a:buClr>
                <a:srgbClr val="255997"/>
              </a:buClr>
              <a:buNone/>
              <a:defRPr/>
            </a:pPr>
            <a:r>
              <a:rPr lang="en-US" altLang="ko-KR" b="1" spc="-5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- 5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완화의료병동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병동 축소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 </a:t>
            </a:r>
            <a:r>
              <a:rPr lang="az-Cyrl-AZ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41, 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완화의료 </a:t>
            </a:r>
            <a:r>
              <a:rPr lang="en-US" altLang="ko-KR" b="1" spc="-5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22),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 소아암병동 </a:t>
            </a:r>
            <a:r>
              <a:rPr lang="en-US" altLang="ko-KR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병동 축소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 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 → 37, </a:t>
            </a:r>
            <a:r>
              <a:rPr lang="ko-KR" altLang="en-US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소아암 </a:t>
            </a:r>
            <a:r>
              <a:rPr lang="en-US" altLang="ko-KR" b="1" spc="-5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 → 33</a:t>
            </a:r>
            <a:r>
              <a:rPr lang="en-US" altLang="ko-KR" b="1" spc="-5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pc="-50" dirty="0" smtClean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1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393393" y="2492375"/>
            <a:ext cx="8499087" cy="3960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334"/>
            <a:ext cx="10692406" cy="7556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80038" y="1076737"/>
            <a:ext cx="3876061" cy="41088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발전기실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전기실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 물탱크실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기계실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지열축열조 등으로 구성</a:t>
            </a:r>
            <a:endParaRPr lang="en-US" altLang="ko-KR" sz="11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설비공간의 집중배치로 유지 관리성 증진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50825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지하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9807" y="764707"/>
            <a:ext cx="4250757" cy="792087"/>
            <a:chOff x="249806" y="764704"/>
            <a:chExt cx="4250757" cy="136723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3050" y="890588"/>
              <a:ext cx="4227513" cy="1241354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8" name="그룹 21"/>
            <p:cNvGrpSpPr>
              <a:grpSpLocks/>
            </p:cNvGrpSpPr>
            <p:nvPr/>
          </p:nvGrpSpPr>
          <p:grpSpPr bwMode="auto">
            <a:xfrm>
              <a:off x="249806" y="764704"/>
              <a:ext cx="1368178" cy="425007"/>
              <a:chOff x="732246" y="1575813"/>
              <a:chExt cx="1368986" cy="422827"/>
            </a:xfrm>
          </p:grpSpPr>
          <p:grpSp>
            <p:nvGrpSpPr>
              <p:cNvPr id="9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848547" y="1575813"/>
                <a:ext cx="1252685" cy="422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기계 </a:t>
                </a:r>
                <a:r>
                  <a:rPr lang="en-US" altLang="ko-KR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/ </a:t>
                </a:r>
                <a:r>
                  <a:rPr lang="ko-KR" altLang="en-US" sz="1600" dirty="0" smtClean="0">
                    <a:gradFill flip="none" rotWithShape="1"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전기실</a:t>
                </a: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925000" y="3784242"/>
            <a:ext cx="6298488" cy="1465796"/>
            <a:chOff x="1924999" y="3784242"/>
            <a:chExt cx="6298488" cy="1465796"/>
          </a:xfrm>
        </p:grpSpPr>
        <p:sp>
          <p:nvSpPr>
            <p:cNvPr id="26" name="직사각형 25"/>
            <p:cNvSpPr/>
            <p:nvPr/>
          </p:nvSpPr>
          <p:spPr>
            <a:xfrm>
              <a:off x="1935814" y="4706832"/>
              <a:ext cx="5309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전기실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80111" y="4368278"/>
              <a:ext cx="5309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기계실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924999" y="3874011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발전기실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731044" y="3784242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지열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축열조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11281" y="4491388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물탱크실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15815" y="5088172"/>
              <a:ext cx="380232" cy="161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UPS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31044" y="4404657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빗물</a:t>
              </a:r>
              <a:endPara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  <a:p>
              <a:pPr algn="ctr"/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저류조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44208" y="4221668"/>
            <a:ext cx="7344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rPr>
              <a:t> 기계감시실</a:t>
            </a:r>
            <a:endParaRPr lang="ko-KR" altLang="en-US" sz="800" b="1" dirty="0">
              <a:solidFill>
                <a:srgbClr val="1F497D"/>
              </a:solidFill>
              <a:effectLst>
                <a:glow rad="127000">
                  <a:prstClr val="white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6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93393" y="2492375"/>
            <a:ext cx="8499087" cy="3960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6" b="5908"/>
          <a:stretch/>
        </p:blipFill>
        <p:spPr>
          <a:xfrm>
            <a:off x="-569709" y="-656257"/>
            <a:ext cx="9462189" cy="7109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418150" y="1076738"/>
            <a:ext cx="2728311" cy="1862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통합사무실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푸드코트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/>
              </a:rPr>
              <a:t>전기실 등으로 구성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Font typeface="Arial" pitchFamily="34" charset="0"/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 지하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1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9807" y="764706"/>
            <a:ext cx="3166089" cy="576063"/>
            <a:chOff x="249806" y="764704"/>
            <a:chExt cx="4250757" cy="99435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73050" y="890589"/>
              <a:ext cx="4227513" cy="86847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그룹 21"/>
            <p:cNvGrpSpPr>
              <a:grpSpLocks/>
            </p:cNvGrpSpPr>
            <p:nvPr/>
          </p:nvGrpSpPr>
          <p:grpSpPr bwMode="auto">
            <a:xfrm>
              <a:off x="249806" y="764704"/>
              <a:ext cx="2188916" cy="425007"/>
              <a:chOff x="732246" y="1575813"/>
              <a:chExt cx="2190208" cy="422827"/>
            </a:xfrm>
          </p:grpSpPr>
          <p:grpSp>
            <p:nvGrpSpPr>
              <p:cNvPr id="9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848547" y="1575813"/>
                <a:ext cx="2073907" cy="4228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Font typeface="Arial" pitchFamily="34" charset="0"/>
                  <a:buNone/>
                  <a:defRPr/>
                </a:pPr>
                <a:r>
                  <a:rPr lang="ko-KR" altLang="en-US" sz="1600" dirty="0" smtClean="0">
                    <a:gradFill flip="none" rotWithShape="1">
                      <a:gsLst>
                        <a:gs pos="0">
                          <a:srgbClr val="4F81BD">
                            <a:lumMod val="75000"/>
                          </a:srgbClr>
                        </a:gs>
                        <a:gs pos="100000">
                          <a:srgbClr val="4F81BD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prstClr val="white"/>
                      </a:glow>
                    </a:effectLst>
                    <a:latin typeface="맑은 고딕"/>
                    <a:ea typeface="맑은 고딕"/>
                  </a:rPr>
                  <a:t>통합사무실 </a:t>
                </a:r>
                <a:r>
                  <a:rPr lang="en-US" altLang="ko-KR" sz="1600" dirty="0" smtClean="0">
                    <a:gradFill flip="none" rotWithShape="1">
                      <a:gsLst>
                        <a:gs pos="0">
                          <a:srgbClr val="4F81BD">
                            <a:lumMod val="75000"/>
                          </a:srgbClr>
                        </a:gs>
                        <a:gs pos="100000">
                          <a:srgbClr val="4F81BD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prstClr val="white"/>
                      </a:glow>
                    </a:effectLst>
                    <a:latin typeface="맑은 고딕"/>
                    <a:ea typeface="맑은 고딕"/>
                  </a:rPr>
                  <a:t>/ </a:t>
                </a:r>
                <a:r>
                  <a:rPr lang="ko-KR" altLang="en-US" sz="1600" dirty="0" smtClean="0">
                    <a:gradFill flip="none" rotWithShape="1">
                      <a:gsLst>
                        <a:gs pos="0">
                          <a:srgbClr val="4F81BD">
                            <a:lumMod val="75000"/>
                          </a:srgbClr>
                        </a:gs>
                        <a:gs pos="100000">
                          <a:srgbClr val="4F81BD">
                            <a:lumMod val="7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39700">
                        <a:prstClr val="white"/>
                      </a:glow>
                    </a:effectLst>
                    <a:latin typeface="맑은 고딕"/>
                    <a:ea typeface="맑은 고딕"/>
                  </a:rPr>
                  <a:t>푸드코트</a:t>
                </a: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1826061" y="3819831"/>
            <a:ext cx="6000984" cy="1398777"/>
            <a:chOff x="1826061" y="3819831"/>
            <a:chExt cx="6000983" cy="1398777"/>
          </a:xfrm>
        </p:grpSpPr>
        <p:sp>
          <p:nvSpPr>
            <p:cNvPr id="20" name="직사각형 19"/>
            <p:cNvSpPr/>
            <p:nvPr/>
          </p:nvSpPr>
          <p:spPr>
            <a:xfrm>
              <a:off x="3349109" y="4218822"/>
              <a:ext cx="76174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b="1" dirty="0" smtClean="0">
                  <a:solidFill>
                    <a:srgbClr val="C0504D">
                      <a:lumMod val="75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</a:rPr>
                <a:t>통합사무실</a:t>
              </a:r>
              <a:endParaRPr lang="ko-KR" altLang="en-US" sz="900" b="1" dirty="0">
                <a:solidFill>
                  <a:srgbClr val="C0504D">
                    <a:lumMod val="75000"/>
                  </a:srgb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504364" y="3819831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공조실</a:t>
              </a:r>
              <a:endParaRPr lang="ko-KR" altLang="en-US" sz="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826061" y="4247486"/>
              <a:ext cx="5309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전기실</a:t>
              </a:r>
              <a:endParaRPr lang="ko-KR" altLang="en-US" sz="9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426892" y="4255870"/>
              <a:ext cx="64633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b="1" dirty="0" smtClean="0">
                  <a:solidFill>
                    <a:srgbClr val="C0504D">
                      <a:lumMod val="75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</a:rPr>
                <a:t>푸드코</a:t>
              </a:r>
              <a:r>
                <a:rPr lang="ko-KR" altLang="en-US" sz="900" b="1" dirty="0">
                  <a:solidFill>
                    <a:srgbClr val="C0504D">
                      <a:lumMod val="75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</a:rPr>
                <a:t>트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748650" y="3819831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공조실</a:t>
              </a:r>
              <a:endParaRPr lang="ko-KR" altLang="en-US" sz="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466435" y="3819831"/>
              <a:ext cx="3802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UPS</a:t>
              </a:r>
              <a:endParaRPr lang="ko-KR" altLang="en-US" sz="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93536" y="4910831"/>
              <a:ext cx="633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CCTV</a:t>
              </a:r>
            </a:p>
            <a:p>
              <a:pPr algn="ctr"/>
              <a:r>
                <a:rPr lang="ko-KR" altLang="en-US" sz="700" b="1" dirty="0" smtClean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모니터링</a:t>
              </a:r>
              <a:r>
                <a:rPr lang="ko-KR" altLang="en-US" sz="700" b="1" dirty="0">
                  <a:solidFill>
                    <a:srgbClr val="1F497D"/>
                  </a:solidFill>
                  <a:effectLst>
                    <a:glow rad="127000">
                      <a:prstClr val="white"/>
                    </a:glow>
                  </a:effectLst>
                </a:rPr>
                <a:t>실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356976" y="5710201"/>
            <a:ext cx="10887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지하주차장 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(193</a:t>
            </a:r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대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)</a:t>
            </a:r>
            <a:endParaRPr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586095" y="5039022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회의실</a:t>
            </a:r>
            <a:endParaRPr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4901" y="4499828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rPr>
              <a:t> 전기</a:t>
            </a:r>
            <a:endParaRPr lang="en-US" altLang="ko-KR" sz="800" b="1" dirty="0" smtClean="0">
              <a:solidFill>
                <a:srgbClr val="1F497D"/>
              </a:solidFill>
              <a:effectLst>
                <a:glow rad="127000">
                  <a:prstClr val="white"/>
                </a:glow>
              </a:effectLst>
            </a:endParaRPr>
          </a:p>
          <a:p>
            <a:r>
              <a:rPr lang="ko-KR" altLang="en-US" sz="800" b="1" dirty="0" smtClean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</a:rPr>
              <a:t>감시실</a:t>
            </a:r>
            <a:endParaRPr lang="ko-KR" altLang="en-US" sz="800" b="1" dirty="0">
              <a:solidFill>
                <a:srgbClr val="1F497D"/>
              </a:solidFill>
              <a:effectLst>
                <a:glow rad="127000">
                  <a:prstClr val="white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37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3" b="5936"/>
          <a:stretch/>
        </p:blipFill>
        <p:spPr>
          <a:xfrm>
            <a:off x="-569709" y="-654733"/>
            <a:ext cx="9462189" cy="7108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49808" y="764706"/>
            <a:ext cx="4970264" cy="785127"/>
            <a:chOff x="249807" y="764704"/>
            <a:chExt cx="4682233" cy="78512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3050" y="890589"/>
              <a:ext cx="4658990" cy="659242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" name="그룹 21"/>
            <p:cNvGrpSpPr>
              <a:grpSpLocks/>
            </p:cNvGrpSpPr>
            <p:nvPr/>
          </p:nvGrpSpPr>
          <p:grpSpPr bwMode="auto">
            <a:xfrm>
              <a:off x="249807" y="764704"/>
              <a:ext cx="1976995" cy="246221"/>
              <a:chOff x="732246" y="1575813"/>
              <a:chExt cx="1978164" cy="244958"/>
            </a:xfrm>
          </p:grpSpPr>
          <p:grpSp>
            <p:nvGrpSpPr>
              <p:cNvPr id="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848544" y="1575813"/>
                <a:ext cx="1861866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en-US" altLang="ko-KR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LOBBY / </a:t>
                </a: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원무 접수</a:t>
                </a:r>
                <a:r>
                  <a:rPr lang="en-US" altLang="ko-KR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  </a:t>
                </a:r>
                <a:endParaRPr lang="ko-KR" altLang="en-US" sz="1600" dirty="0" smtClean="0">
                  <a:solidFill>
                    <a:srgbClr val="0000CC"/>
                  </a:solidFill>
                  <a:effectLst>
                    <a:glow rad="139700">
                      <a:schemeClr val="bg1"/>
                    </a:glo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 bwMode="auto">
          <a:xfrm>
            <a:off x="380038" y="1076737"/>
            <a:ext cx="4840034" cy="41088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3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개 층 높이의 아트리움 계획으로 개방적인 로비계획</a:t>
            </a: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외부 필로티는 충분한 개방감과 채광을 위해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2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개 층이 오픈된 형태로 계획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217243" y="6154737"/>
            <a:ext cx="2117225" cy="226591"/>
            <a:chOff x="1950720" y="2676233"/>
            <a:chExt cx="2117225" cy="257948"/>
          </a:xfrm>
        </p:grpSpPr>
        <p:sp>
          <p:nvSpPr>
            <p:cNvPr id="23" name="왼쪽/오른쪽 화살표 22"/>
            <p:cNvSpPr/>
            <p:nvPr/>
          </p:nvSpPr>
          <p:spPr>
            <a:xfrm>
              <a:off x="1950720" y="2676233"/>
              <a:ext cx="965096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B9CDE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편 의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24" name="왼쪽/오른쪽 화살표 23"/>
            <p:cNvSpPr/>
            <p:nvPr/>
          </p:nvSpPr>
          <p:spPr>
            <a:xfrm>
              <a:off x="2915816" y="2676233"/>
              <a:ext cx="1152129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D7E4BD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36000" rIns="0" bIns="36000" anchor="ctr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원무 </a:t>
              </a:r>
              <a:r>
                <a:rPr lang="en-US" altLang="ko-KR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접수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47664" y="3926953"/>
            <a:ext cx="4673897" cy="2016071"/>
            <a:chOff x="1547664" y="3926953"/>
            <a:chExt cx="4673897" cy="2016071"/>
          </a:xfrm>
        </p:grpSpPr>
        <p:sp>
          <p:nvSpPr>
            <p:cNvPr id="26" name="직사각형 25"/>
            <p:cNvSpPr/>
            <p:nvPr/>
          </p:nvSpPr>
          <p:spPr>
            <a:xfrm>
              <a:off x="3470779" y="4213515"/>
              <a:ext cx="63991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접수</a:t>
              </a:r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/</a:t>
              </a:r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수납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95815" y="5040626"/>
              <a:ext cx="3898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로비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595815" y="4533732"/>
              <a:ext cx="3898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대기</a:t>
              </a:r>
              <a:endParaRPr lang="ko-KR" altLang="en-US" sz="800" b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41926" y="5727580"/>
              <a:ext cx="69762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▲주출입구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547664" y="4365104"/>
              <a:ext cx="69762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부출입구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▶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23934" y="4917516"/>
              <a:ext cx="69762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◀</a:t>
              </a:r>
              <a:r>
                <a:rPr lang="ko-KR" altLang="en-US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부출입구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48419" y="3926953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2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편의시설</a:t>
              </a:r>
              <a:endParaRPr lang="ko-KR" altLang="en-US" sz="800" b="1" dirty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pic>
        <p:nvPicPr>
          <p:cNvPr id="41" name="Picture 2" descr="C:\Users\songms21c\Desktop\방위표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790" y="2575758"/>
            <a:ext cx="308610" cy="2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songms21c\Desktop\방위표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552" y="2575480"/>
            <a:ext cx="308610" cy="2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2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09" y="-656258"/>
            <a:ext cx="10692406" cy="755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49807" y="764704"/>
            <a:ext cx="3746129" cy="993485"/>
            <a:chOff x="249807" y="764704"/>
            <a:chExt cx="4250756" cy="99348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273050" y="890589"/>
              <a:ext cx="4227513" cy="8676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22" name="그룹 21"/>
            <p:cNvGrpSpPr>
              <a:grpSpLocks/>
            </p:cNvGrpSpPr>
            <p:nvPr/>
          </p:nvGrpSpPr>
          <p:grpSpPr bwMode="auto">
            <a:xfrm>
              <a:off x="249807" y="764704"/>
              <a:ext cx="1142151" cy="246221"/>
              <a:chOff x="732246" y="1575813"/>
              <a:chExt cx="1142825" cy="244958"/>
            </a:xfrm>
          </p:grpSpPr>
          <p:grpSp>
            <p:nvGrpSpPr>
              <p:cNvPr id="25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27" name="직사각형 26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848544" y="1575813"/>
                <a:ext cx="1026527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소아암센터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 bwMode="auto">
          <a:xfrm>
            <a:off x="380038" y="1064793"/>
            <a:ext cx="3615898" cy="6355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환자의 특성을 고려한 독립적인 영역계획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(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소아진료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)</a:t>
            </a: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아트리움에 면한 밝은 진료 환경 조성</a:t>
            </a: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에스컬레이터로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1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층에서 바로 연결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2248137" y="6096020"/>
            <a:ext cx="1978109" cy="226591"/>
            <a:chOff x="1919652" y="2676233"/>
            <a:chExt cx="1978109" cy="257948"/>
          </a:xfrm>
        </p:grpSpPr>
        <p:sp>
          <p:nvSpPr>
            <p:cNvPr id="38" name="왼쪽/오른쪽 화살표 37"/>
            <p:cNvSpPr/>
            <p:nvPr/>
          </p:nvSpPr>
          <p:spPr>
            <a:xfrm>
              <a:off x="1919652" y="2676233"/>
              <a:ext cx="1034862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tIns="36000" bIns="3600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서버실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40" name="왼쪽/오른쪽 화살표 39"/>
            <p:cNvSpPr/>
            <p:nvPr/>
          </p:nvSpPr>
          <p:spPr>
            <a:xfrm>
              <a:off x="2961657" y="2676233"/>
              <a:ext cx="936104" cy="257948"/>
            </a:xfrm>
            <a:prstGeom prst="leftRightArrow">
              <a:avLst>
                <a:gd name="adj1" fmla="val 100000"/>
                <a:gd name="adj2" fmla="val 47320"/>
              </a:avLst>
            </a:prstGeom>
            <a:solidFill>
              <a:srgbClr val="D7E4BD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36000" rIns="0" bIns="36000" anchor="ctr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소아암센터</a:t>
              </a:r>
              <a:endParaRPr lang="ko-KR" altLang="en-US" sz="10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248137" y="4113525"/>
            <a:ext cx="3366832" cy="1255091"/>
            <a:chOff x="2248137" y="4113524"/>
            <a:chExt cx="3366832" cy="1255091"/>
          </a:xfrm>
        </p:grpSpPr>
        <p:sp>
          <p:nvSpPr>
            <p:cNvPr id="48" name="직사각형 47"/>
            <p:cNvSpPr/>
            <p:nvPr/>
          </p:nvSpPr>
          <p:spPr>
            <a:xfrm>
              <a:off x="3563888" y="4531247"/>
              <a:ext cx="34176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NS</a:t>
              </a:r>
              <a:endParaRPr lang="ko-KR" altLang="en-US" sz="9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122526" y="4437131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회의</a:t>
              </a:r>
              <a:r>
                <a:rPr lang="ko-KR" altLang="en-US" sz="8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실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248137" y="4113524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서버</a:t>
              </a:r>
              <a:r>
                <a:rPr lang="ko-KR" altLang="en-US" sz="800" b="1" dirty="0" err="1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실</a:t>
              </a:r>
              <a:endPara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19872" y="5168560"/>
              <a:ext cx="42832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OPEN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96052-4EDB-4D37-9B4C-E528D5154D5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4" t="52822" r="41084" b="18192"/>
          <a:stretch/>
        </p:blipFill>
        <p:spPr>
          <a:xfrm>
            <a:off x="971599" y="1556792"/>
            <a:ext cx="7848873" cy="439248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EC50-84CC-465B-966D-0F1593508D3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-23945" y="2927841"/>
            <a:ext cx="2527403" cy="2957259"/>
          </a:xfrm>
          <a:custGeom>
            <a:avLst/>
            <a:gdLst>
              <a:gd name="connsiteX0" fmla="*/ 0 w 1565453"/>
              <a:gd name="connsiteY0" fmla="*/ 1031443 h 1865376"/>
              <a:gd name="connsiteX1" fmla="*/ 0 w 1565453"/>
              <a:gd name="connsiteY1" fmla="*/ 0 h 1865376"/>
              <a:gd name="connsiteX2" fmla="*/ 1565453 w 1565453"/>
              <a:gd name="connsiteY2" fmla="*/ 1177747 h 1865376"/>
              <a:gd name="connsiteX3" fmla="*/ 980237 w 1565453"/>
              <a:gd name="connsiteY3" fmla="*/ 1865376 h 1865376"/>
              <a:gd name="connsiteX4" fmla="*/ 0 w 1565453"/>
              <a:gd name="connsiteY4" fmla="*/ 1031443 h 1865376"/>
              <a:gd name="connsiteX0" fmla="*/ 0 w 1565453"/>
              <a:gd name="connsiteY0" fmla="*/ 1031443 h 1663479"/>
              <a:gd name="connsiteX1" fmla="*/ 0 w 1565453"/>
              <a:gd name="connsiteY1" fmla="*/ 0 h 1663479"/>
              <a:gd name="connsiteX2" fmla="*/ 1565453 w 1565453"/>
              <a:gd name="connsiteY2" fmla="*/ 1177747 h 1663479"/>
              <a:gd name="connsiteX3" fmla="*/ 1001410 w 1565453"/>
              <a:gd name="connsiteY3" fmla="*/ 1663479 h 1663479"/>
              <a:gd name="connsiteX4" fmla="*/ 0 w 1565453"/>
              <a:gd name="connsiteY4" fmla="*/ 1031443 h 166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53" h="1663479">
                <a:moveTo>
                  <a:pt x="0" y="1031443"/>
                </a:moveTo>
                <a:lnTo>
                  <a:pt x="0" y="0"/>
                </a:lnTo>
                <a:lnTo>
                  <a:pt x="1565453" y="1177747"/>
                </a:lnTo>
                <a:lnTo>
                  <a:pt x="1001410" y="1663479"/>
                </a:lnTo>
                <a:lnTo>
                  <a:pt x="0" y="1031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9"/>
          <p:cNvSpPr/>
          <p:nvPr/>
        </p:nvSpPr>
        <p:spPr>
          <a:xfrm>
            <a:off x="1835696" y="6037912"/>
            <a:ext cx="2232248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CEE2ED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서버실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1" name="왼쪽/오른쪽 화살표 10"/>
          <p:cNvSpPr/>
          <p:nvPr/>
        </p:nvSpPr>
        <p:spPr>
          <a:xfrm>
            <a:off x="4073707" y="6037912"/>
            <a:ext cx="1794437" cy="288147"/>
          </a:xfrm>
          <a:prstGeom prst="leftRightArrow">
            <a:avLst>
              <a:gd name="adj1" fmla="val 100000"/>
              <a:gd name="adj2" fmla="val 47320"/>
            </a:avLst>
          </a:prstGeom>
          <a:solidFill>
            <a:srgbClr val="E1EACD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소아암센터</a:t>
            </a:r>
            <a:endParaRPr lang="ko-KR" altLang="en-US" sz="14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0826" y="305164"/>
            <a:ext cx="1907573" cy="3077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103188" indent="-103188">
              <a:lnSpc>
                <a:spcPct val="100000"/>
              </a:lnSpc>
              <a:buClr>
                <a:srgbClr val="255997"/>
              </a:buClr>
              <a:buNone/>
              <a:defRPr/>
            </a:pPr>
            <a:r>
              <a:rPr lang="ko-KR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ko-KR" altLang="en-US" sz="1800" b="1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증축동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지상</a:t>
            </a:r>
            <a:r>
              <a:rPr lang="en-US" altLang="ko-KR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</a:t>
            </a:r>
            <a:r>
              <a:rPr lang="ko-KR" altLang="en-US" sz="1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층</a:t>
            </a:r>
            <a:endParaRPr lang="ko-KR" altLang="en-US" sz="1600" spc="-50" dirty="0" smtClean="0">
              <a:solidFill>
                <a:srgbClr val="0000CC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9807" y="764704"/>
            <a:ext cx="3746129" cy="993485"/>
            <a:chOff x="249807" y="764704"/>
            <a:chExt cx="4250756" cy="99348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73050" y="890589"/>
              <a:ext cx="4227513" cy="867600"/>
            </a:xfrm>
            <a:prstGeom prst="roundRect">
              <a:avLst>
                <a:gd name="adj" fmla="val 2318"/>
              </a:avLst>
            </a:prstGeom>
            <a:noFill/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35000">
                    <a:schemeClr val="accent5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15" name="그룹 14"/>
            <p:cNvGrpSpPr>
              <a:grpSpLocks/>
            </p:cNvGrpSpPr>
            <p:nvPr/>
          </p:nvGrpSpPr>
          <p:grpSpPr bwMode="auto">
            <a:xfrm>
              <a:off x="249807" y="764704"/>
              <a:ext cx="1142151" cy="246221"/>
              <a:chOff x="732246" y="1575813"/>
              <a:chExt cx="1142825" cy="244958"/>
            </a:xfrm>
          </p:grpSpPr>
          <p:grpSp>
            <p:nvGrpSpPr>
              <p:cNvPr id="16" name="그룹 20"/>
              <p:cNvGrpSpPr>
                <a:grpSpLocks/>
              </p:cNvGrpSpPr>
              <p:nvPr/>
            </p:nvGrpSpPr>
            <p:grpSpPr bwMode="auto">
              <a:xfrm>
                <a:off x="732246" y="1597927"/>
                <a:ext cx="217865" cy="203737"/>
                <a:chOff x="731162" y="1553823"/>
                <a:chExt cx="223015" cy="208554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766932" y="1553823"/>
                  <a:ext cx="187245" cy="20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31162" y="1553823"/>
                  <a:ext cx="47154" cy="208554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31162" y="1553823"/>
                  <a:ext cx="47154" cy="4526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848544" y="1575813"/>
                <a:ext cx="1026527" cy="2449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marL="88900" indent="-88900">
                  <a:lnSpc>
                    <a:spcPct val="180000"/>
                  </a:lnSpc>
                  <a:buClr>
                    <a:schemeClr val="tx2">
                      <a:lumMod val="60000"/>
                      <a:lumOff val="40000"/>
                    </a:schemeClr>
                  </a:buClr>
                  <a:buFont typeface="Arial" pitchFamily="34" charset="0"/>
                  <a:buChar char="•"/>
                  <a:defRPr sz="12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defRPr>
                </a:lvl1pPr>
              </a:lstStyle>
              <a:p>
                <a:pPr marL="103188" indent="-103188">
                  <a:lnSpc>
                    <a:spcPct val="100000"/>
                  </a:lnSpc>
                  <a:buClr>
                    <a:srgbClr val="255997"/>
                  </a:buClr>
                  <a:buNone/>
                  <a:defRPr/>
                </a:pPr>
                <a:r>
                  <a:rPr lang="ko-KR" altLang="en-US" sz="1600" dirty="0" smtClean="0">
                    <a:solidFill>
                      <a:srgbClr val="0000CC"/>
                    </a:solidFill>
                    <a:effectLst>
                      <a:glow rad="139700">
                        <a:schemeClr val="bg1"/>
                      </a:glow>
                    </a:effectLst>
                    <a:latin typeface="+mn-ea"/>
                    <a:ea typeface="+mn-ea"/>
                  </a:rPr>
                  <a:t>소아암센터</a:t>
                </a:r>
              </a:p>
            </p:txBody>
          </p:sp>
        </p:grpSp>
      </p:grpSp>
      <p:sp>
        <p:nvSpPr>
          <p:cNvPr id="21" name="TextBox 20"/>
          <p:cNvSpPr txBox="1"/>
          <p:nvPr/>
        </p:nvSpPr>
        <p:spPr bwMode="auto">
          <a:xfrm>
            <a:off x="380038" y="1064793"/>
            <a:ext cx="3615898" cy="6355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>
              <a:lnSpc>
                <a:spcPct val="180000"/>
              </a:lnSpc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defRPr>
            </a:lvl1pPr>
          </a:lstStyle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환자의 특성을 고려한 독립적인 영역계획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(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소아진료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)</a:t>
            </a: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아트리움에 면한 밝은 진료 환경 조성</a:t>
            </a:r>
          </a:p>
          <a:p>
            <a:pPr marL="69850" indent="-69850">
              <a:lnSpc>
                <a:spcPct val="110000"/>
              </a:lnSpc>
              <a:spcBef>
                <a:spcPts val="300"/>
              </a:spcBef>
              <a:buClr>
                <a:srgbClr val="255997"/>
              </a:buClr>
              <a:defRPr/>
            </a:pP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에스컬레이터로 </a:t>
            </a:r>
            <a:r>
              <a:rPr lang="en-US" altLang="ko-KR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1</a:t>
            </a:r>
            <a:r>
              <a:rPr lang="ko-KR" altLang="en-US" sz="1100" dirty="0" smtClean="0">
                <a:effectLst>
                  <a:glow rad="139700">
                    <a:schemeClr val="bg1"/>
                  </a:glow>
                </a:effectLst>
                <a:latin typeface="+mn-ea"/>
                <a:ea typeface="+mn-ea"/>
              </a:rPr>
              <a:t>층에서 바로 연결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8184" y="392781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 </a:t>
            </a:r>
            <a:r>
              <a:rPr lang="ko-KR" altLang="en-US" sz="900" b="1" dirty="0">
                <a:effectLst>
                  <a:glow rad="127000">
                    <a:schemeClr val="bg1"/>
                  </a:glow>
                </a:effectLst>
                <a:latin typeface="+mn-ea"/>
              </a:rPr>
              <a:t>홀</a:t>
            </a:r>
            <a:endParaRPr lang="en-US" altLang="ko-KR" sz="900" b="1" dirty="0" smtClean="0"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2531" y="3312533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P.S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03003" y="3701268"/>
            <a:ext cx="415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창고</a:t>
            </a:r>
            <a:endParaRPr lang="en-US" altLang="ko-KR" sz="900" b="1" dirty="0" smtClean="0"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0287" y="3636516"/>
            <a:ext cx="2968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P.S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6917" y="3299967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P.S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30708" y="4024847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TPS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33113" y="4397602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EPS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10441" y="3301168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A.D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50245" y="3685919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50623" y="4036354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50623" y="437743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43935" y="437743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43935" y="404323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43935" y="3727344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E/V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80538" y="4053401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EPS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64452" y="3409285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16223" y="3409285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75596" y="3409285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41851" y="3409285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진료실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36970" y="3409285"/>
            <a:ext cx="4924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err="1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코디실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99772" y="3812448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탈의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11736" y="4067901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계측실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799049" y="4187069"/>
            <a:ext cx="3513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N.S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718355" y="279590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effectLst>
                  <a:glow rad="127000">
                    <a:schemeClr val="bg1"/>
                  </a:glow>
                </a:effectLst>
                <a:latin typeface="+mn-ea"/>
              </a:rPr>
              <a:t>ROOF</a:t>
            </a:r>
            <a:endParaRPr lang="ko-KR" altLang="en-US" sz="800" b="1" dirty="0"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23916" y="2802737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작업실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22937" y="2802737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관제실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133113" y="3320227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err="1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서버실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11561" y="4293096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기계실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878972" y="375424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effectLst>
                  <a:glow rad="127000">
                    <a:schemeClr val="bg1"/>
                  </a:glow>
                </a:effectLst>
                <a:latin typeface="+mn-ea"/>
              </a:rPr>
              <a:t>전실</a:t>
            </a:r>
            <a:endParaRPr lang="ko-KR" altLang="en-US" sz="800" b="1" dirty="0"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954512" y="4187069"/>
            <a:ext cx="492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놀이</a:t>
            </a:r>
            <a:endParaRPr lang="en-US" altLang="ko-KR" sz="800" b="1" dirty="0" smtClean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치료실</a:t>
            </a:r>
            <a:endParaRPr lang="ko-KR" altLang="en-US" sz="800" b="1" dirty="0">
              <a:solidFill>
                <a:schemeClr val="accent2">
                  <a:lumMod val="7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907757" y="3861970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>
                <a:solidFill>
                  <a:schemeClr val="tx2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회의실</a:t>
            </a:r>
            <a:endParaRPr lang="ko-KR" altLang="en-US" sz="800" b="1" dirty="0">
              <a:solidFill>
                <a:schemeClr val="tx2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1962615" y="5178626"/>
            <a:ext cx="1110661" cy="785046"/>
          </a:xfrm>
          <a:custGeom>
            <a:avLst/>
            <a:gdLst>
              <a:gd name="connsiteX0" fmla="*/ 544179 w 1074977"/>
              <a:gd name="connsiteY0" fmla="*/ 0 h 785046"/>
              <a:gd name="connsiteX1" fmla="*/ 0 w 1074977"/>
              <a:gd name="connsiteY1" fmla="*/ 624469 h 785046"/>
              <a:gd name="connsiteX2" fmla="*/ 57986 w 1074977"/>
              <a:gd name="connsiteY2" fmla="*/ 785046 h 785046"/>
              <a:gd name="connsiteX3" fmla="*/ 887637 w 1074977"/>
              <a:gd name="connsiteY3" fmla="*/ 753823 h 785046"/>
              <a:gd name="connsiteX4" fmla="*/ 1074977 w 1074977"/>
              <a:gd name="connsiteY4" fmla="*/ 539719 h 785046"/>
              <a:gd name="connsiteX5" fmla="*/ 544179 w 1074977"/>
              <a:gd name="connsiteY5" fmla="*/ 0 h 785046"/>
              <a:gd name="connsiteX0" fmla="*/ 544179 w 1074977"/>
              <a:gd name="connsiteY0" fmla="*/ 0 h 785046"/>
              <a:gd name="connsiteX1" fmla="*/ 0 w 1074977"/>
              <a:gd name="connsiteY1" fmla="*/ 624469 h 785046"/>
              <a:gd name="connsiteX2" fmla="*/ 57986 w 1074977"/>
              <a:gd name="connsiteY2" fmla="*/ 785046 h 785046"/>
              <a:gd name="connsiteX3" fmla="*/ 918860 w 1074977"/>
              <a:gd name="connsiteY3" fmla="*/ 776125 h 785046"/>
              <a:gd name="connsiteX4" fmla="*/ 1074977 w 1074977"/>
              <a:gd name="connsiteY4" fmla="*/ 539719 h 785046"/>
              <a:gd name="connsiteX5" fmla="*/ 544179 w 1074977"/>
              <a:gd name="connsiteY5" fmla="*/ 0 h 785046"/>
              <a:gd name="connsiteX0" fmla="*/ 544179 w 1110661"/>
              <a:gd name="connsiteY0" fmla="*/ 0 h 785046"/>
              <a:gd name="connsiteX1" fmla="*/ 0 w 1110661"/>
              <a:gd name="connsiteY1" fmla="*/ 624469 h 785046"/>
              <a:gd name="connsiteX2" fmla="*/ 57986 w 1110661"/>
              <a:gd name="connsiteY2" fmla="*/ 785046 h 785046"/>
              <a:gd name="connsiteX3" fmla="*/ 918860 w 1110661"/>
              <a:gd name="connsiteY3" fmla="*/ 776125 h 785046"/>
              <a:gd name="connsiteX4" fmla="*/ 1110661 w 1110661"/>
              <a:gd name="connsiteY4" fmla="*/ 526338 h 785046"/>
              <a:gd name="connsiteX5" fmla="*/ 544179 w 1110661"/>
              <a:gd name="connsiteY5" fmla="*/ 0 h 78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661" h="785046">
                <a:moveTo>
                  <a:pt x="544179" y="0"/>
                </a:moveTo>
                <a:lnTo>
                  <a:pt x="0" y="624469"/>
                </a:lnTo>
                <a:lnTo>
                  <a:pt x="57986" y="785046"/>
                </a:lnTo>
                <a:lnTo>
                  <a:pt x="918860" y="776125"/>
                </a:lnTo>
                <a:lnTo>
                  <a:pt x="1110661" y="526338"/>
                </a:lnTo>
                <a:lnTo>
                  <a:pt x="54417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 rot="21419174">
            <a:off x="2885936" y="5687122"/>
            <a:ext cx="414825" cy="298853"/>
          </a:xfrm>
          <a:custGeom>
            <a:avLst/>
            <a:gdLst>
              <a:gd name="connsiteX0" fmla="*/ 258708 w 414825"/>
              <a:gd name="connsiteY0" fmla="*/ 8921 h 298853"/>
              <a:gd name="connsiteX1" fmla="*/ 0 w 414825"/>
              <a:gd name="connsiteY1" fmla="*/ 298853 h 298853"/>
              <a:gd name="connsiteX2" fmla="*/ 334536 w 414825"/>
              <a:gd name="connsiteY2" fmla="*/ 263169 h 298853"/>
              <a:gd name="connsiteX3" fmla="*/ 414825 w 414825"/>
              <a:gd name="connsiteY3" fmla="*/ 0 h 298853"/>
              <a:gd name="connsiteX4" fmla="*/ 258708 w 414825"/>
              <a:gd name="connsiteY4" fmla="*/ 8921 h 29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825" h="298853">
                <a:moveTo>
                  <a:pt x="258708" y="8921"/>
                </a:moveTo>
                <a:lnTo>
                  <a:pt x="0" y="298853"/>
                </a:lnTo>
                <a:lnTo>
                  <a:pt x="334536" y="263169"/>
                </a:lnTo>
                <a:lnTo>
                  <a:pt x="414825" y="0"/>
                </a:lnTo>
                <a:lnTo>
                  <a:pt x="258708" y="89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2227</Words>
  <Application>Microsoft Office PowerPoint</Application>
  <PresentationFormat>화면 슬라이드 쇼(4:3)</PresentationFormat>
  <Paragraphs>890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Arial</vt:lpstr>
      <vt:lpstr>Yoon가변 윤고딕 340_TT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CG알바1</dc:creator>
  <cp:lastModifiedBy>owner</cp:lastModifiedBy>
  <cp:revision>1086</cp:revision>
  <cp:lastPrinted>2018-06-28T07:40:12Z</cp:lastPrinted>
  <dcterms:created xsi:type="dcterms:W3CDTF">2012-11-30T07:36:47Z</dcterms:created>
  <dcterms:modified xsi:type="dcterms:W3CDTF">2018-06-28T07:40:47Z</dcterms:modified>
</cp:coreProperties>
</file>